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9"/>
  </p:notesMasterIdLst>
  <p:sldIdLst>
    <p:sldId id="357" r:id="rId2"/>
    <p:sldId id="371" r:id="rId3"/>
    <p:sldId id="487" r:id="rId4"/>
    <p:sldId id="597" r:id="rId5"/>
    <p:sldId id="598" r:id="rId6"/>
    <p:sldId id="793" r:id="rId7"/>
    <p:sldId id="599" r:id="rId8"/>
    <p:sldId id="617" r:id="rId9"/>
    <p:sldId id="650" r:id="rId10"/>
    <p:sldId id="651" r:id="rId11"/>
    <p:sldId id="652" r:id="rId12"/>
    <p:sldId id="631" r:id="rId13"/>
    <p:sldId id="632" r:id="rId14"/>
    <p:sldId id="633" r:id="rId15"/>
    <p:sldId id="634" r:id="rId16"/>
    <p:sldId id="635" r:id="rId17"/>
    <p:sldId id="636" r:id="rId18"/>
    <p:sldId id="637" r:id="rId19"/>
    <p:sldId id="638" r:id="rId20"/>
    <p:sldId id="639" r:id="rId21"/>
    <p:sldId id="640" r:id="rId22"/>
    <p:sldId id="794" r:id="rId23"/>
    <p:sldId id="641" r:id="rId24"/>
    <p:sldId id="642" r:id="rId25"/>
    <p:sldId id="795" r:id="rId26"/>
    <p:sldId id="643" r:id="rId27"/>
    <p:sldId id="644" r:id="rId28"/>
    <p:sldId id="645" r:id="rId29"/>
    <p:sldId id="646" r:id="rId30"/>
    <p:sldId id="647" r:id="rId31"/>
    <p:sldId id="648" r:id="rId32"/>
    <p:sldId id="649" r:id="rId33"/>
    <p:sldId id="655" r:id="rId34"/>
    <p:sldId id="656" r:id="rId35"/>
    <p:sldId id="657" r:id="rId36"/>
    <p:sldId id="658" r:id="rId37"/>
    <p:sldId id="659" r:id="rId38"/>
    <p:sldId id="660" r:id="rId39"/>
    <p:sldId id="661" r:id="rId40"/>
    <p:sldId id="662" r:id="rId41"/>
    <p:sldId id="663" r:id="rId42"/>
    <p:sldId id="664" r:id="rId43"/>
    <p:sldId id="665" r:id="rId44"/>
    <p:sldId id="666" r:id="rId45"/>
    <p:sldId id="667" r:id="rId46"/>
    <p:sldId id="668" r:id="rId47"/>
    <p:sldId id="669" r:id="rId48"/>
    <p:sldId id="670" r:id="rId49"/>
    <p:sldId id="671" r:id="rId50"/>
    <p:sldId id="672" r:id="rId51"/>
    <p:sldId id="673" r:id="rId52"/>
    <p:sldId id="674" r:id="rId53"/>
    <p:sldId id="675" r:id="rId54"/>
    <p:sldId id="676" r:id="rId55"/>
    <p:sldId id="677" r:id="rId56"/>
    <p:sldId id="678" r:id="rId57"/>
    <p:sldId id="679" r:id="rId58"/>
    <p:sldId id="680" r:id="rId59"/>
    <p:sldId id="681" r:id="rId60"/>
    <p:sldId id="682" r:id="rId61"/>
    <p:sldId id="683" r:id="rId62"/>
    <p:sldId id="684" r:id="rId63"/>
    <p:sldId id="685" r:id="rId64"/>
    <p:sldId id="686" r:id="rId65"/>
    <p:sldId id="687" r:id="rId66"/>
    <p:sldId id="688" r:id="rId67"/>
    <p:sldId id="689" r:id="rId68"/>
    <p:sldId id="690" r:id="rId69"/>
    <p:sldId id="691" r:id="rId70"/>
    <p:sldId id="692" r:id="rId71"/>
    <p:sldId id="693" r:id="rId72"/>
    <p:sldId id="694" r:id="rId73"/>
    <p:sldId id="714" r:id="rId74"/>
    <p:sldId id="715" r:id="rId75"/>
    <p:sldId id="716" r:id="rId76"/>
    <p:sldId id="695" r:id="rId77"/>
    <p:sldId id="696" r:id="rId78"/>
    <p:sldId id="697" r:id="rId79"/>
    <p:sldId id="698" r:id="rId80"/>
    <p:sldId id="699" r:id="rId81"/>
    <p:sldId id="700" r:id="rId82"/>
    <p:sldId id="701" r:id="rId83"/>
    <p:sldId id="702" r:id="rId84"/>
    <p:sldId id="703" r:id="rId85"/>
    <p:sldId id="704" r:id="rId86"/>
    <p:sldId id="705" r:id="rId87"/>
    <p:sldId id="706" r:id="rId88"/>
    <p:sldId id="707" r:id="rId89"/>
    <p:sldId id="708" r:id="rId90"/>
    <p:sldId id="709" r:id="rId91"/>
    <p:sldId id="710" r:id="rId92"/>
    <p:sldId id="711" r:id="rId93"/>
    <p:sldId id="712" r:id="rId94"/>
    <p:sldId id="713" r:id="rId95"/>
    <p:sldId id="719" r:id="rId96"/>
    <p:sldId id="720" r:id="rId97"/>
    <p:sldId id="721" r:id="rId98"/>
    <p:sldId id="722" r:id="rId99"/>
    <p:sldId id="723" r:id="rId100"/>
    <p:sldId id="724" r:id="rId101"/>
    <p:sldId id="725" r:id="rId102"/>
    <p:sldId id="726" r:id="rId103"/>
    <p:sldId id="727" r:id="rId104"/>
    <p:sldId id="728" r:id="rId105"/>
    <p:sldId id="729" r:id="rId106"/>
    <p:sldId id="730" r:id="rId107"/>
    <p:sldId id="731" r:id="rId108"/>
    <p:sldId id="732" r:id="rId109"/>
    <p:sldId id="733" r:id="rId110"/>
    <p:sldId id="734" r:id="rId111"/>
    <p:sldId id="735" r:id="rId112"/>
    <p:sldId id="736" r:id="rId113"/>
    <p:sldId id="737" r:id="rId114"/>
    <p:sldId id="738" r:id="rId115"/>
    <p:sldId id="739" r:id="rId116"/>
    <p:sldId id="740" r:id="rId117"/>
    <p:sldId id="741" r:id="rId118"/>
    <p:sldId id="742" r:id="rId119"/>
    <p:sldId id="743" r:id="rId120"/>
    <p:sldId id="744" r:id="rId121"/>
    <p:sldId id="745" r:id="rId122"/>
    <p:sldId id="746" r:id="rId123"/>
    <p:sldId id="747" r:id="rId124"/>
    <p:sldId id="748" r:id="rId125"/>
    <p:sldId id="749" r:id="rId126"/>
    <p:sldId id="750" r:id="rId127"/>
    <p:sldId id="751" r:id="rId128"/>
    <p:sldId id="752" r:id="rId129"/>
    <p:sldId id="753" r:id="rId130"/>
    <p:sldId id="754" r:id="rId131"/>
    <p:sldId id="755" r:id="rId132"/>
    <p:sldId id="756" r:id="rId133"/>
    <p:sldId id="757" r:id="rId134"/>
    <p:sldId id="758" r:id="rId135"/>
    <p:sldId id="797" r:id="rId136"/>
    <p:sldId id="796" r:id="rId137"/>
    <p:sldId id="759" r:id="rId138"/>
    <p:sldId id="760" r:id="rId139"/>
    <p:sldId id="761" r:id="rId140"/>
    <p:sldId id="762" r:id="rId141"/>
    <p:sldId id="763" r:id="rId142"/>
    <p:sldId id="764" r:id="rId143"/>
    <p:sldId id="765" r:id="rId144"/>
    <p:sldId id="766" r:id="rId145"/>
    <p:sldId id="767" r:id="rId146"/>
    <p:sldId id="768" r:id="rId147"/>
    <p:sldId id="769" r:id="rId148"/>
    <p:sldId id="770" r:id="rId149"/>
    <p:sldId id="771" r:id="rId150"/>
    <p:sldId id="772" r:id="rId151"/>
    <p:sldId id="773" r:id="rId152"/>
    <p:sldId id="774" r:id="rId153"/>
    <p:sldId id="778" r:id="rId154"/>
    <p:sldId id="779" r:id="rId155"/>
    <p:sldId id="780" r:id="rId156"/>
    <p:sldId id="781" r:id="rId157"/>
    <p:sldId id="782" r:id="rId158"/>
    <p:sldId id="783" r:id="rId159"/>
    <p:sldId id="784" r:id="rId160"/>
    <p:sldId id="785" r:id="rId161"/>
    <p:sldId id="786" r:id="rId162"/>
    <p:sldId id="787" r:id="rId163"/>
    <p:sldId id="788" r:id="rId164"/>
    <p:sldId id="789" r:id="rId165"/>
    <p:sldId id="790" r:id="rId166"/>
    <p:sldId id="791" r:id="rId167"/>
    <p:sldId id="792" r:id="rId1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03" autoAdjust="0"/>
    <p:restoredTop sz="94434" autoAdjust="0"/>
  </p:normalViewPr>
  <p:slideViewPr>
    <p:cSldViewPr snapToGrid="0">
      <p:cViewPr varScale="1">
        <p:scale>
          <a:sx n="70" d="100"/>
          <a:sy n="70" d="100"/>
        </p:scale>
        <p:origin x="90" y="29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372F42-9A43-4D78-A3C4-B4250C01B526}" type="datetimeFigureOut">
              <a:rPr lang="en-US" smtClean="0"/>
              <a:t>11/6/2024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8D15E4-F441-4055-A9EB-A8DCC8E17CAE}" type="slidenum">
              <a:rPr lang="en-US" smtClean="0"/>
              <a:t>‹#›</a:t>
            </a:fld>
            <a:endParaRPr lang="en-US"/>
          </a:p>
        </p:txBody>
      </p:sp>
    </p:spTree>
    <p:extLst>
      <p:ext uri="{BB962C8B-B14F-4D97-AF65-F5344CB8AC3E}">
        <p14:creationId xmlns:p14="http://schemas.microsoft.com/office/powerpoint/2010/main" val="272582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4</a:t>
            </a:fld>
            <a:endParaRPr lang="en-US"/>
          </a:p>
        </p:txBody>
      </p:sp>
    </p:spTree>
    <p:extLst>
      <p:ext uri="{BB962C8B-B14F-4D97-AF65-F5344CB8AC3E}">
        <p14:creationId xmlns:p14="http://schemas.microsoft.com/office/powerpoint/2010/main" val="26967191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13</a:t>
            </a:fld>
            <a:endParaRPr lang="en-US"/>
          </a:p>
        </p:txBody>
      </p:sp>
    </p:spTree>
    <p:extLst>
      <p:ext uri="{BB962C8B-B14F-4D97-AF65-F5344CB8AC3E}">
        <p14:creationId xmlns:p14="http://schemas.microsoft.com/office/powerpoint/2010/main" val="51177708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105</a:t>
            </a:fld>
            <a:endParaRPr lang="en-US"/>
          </a:p>
        </p:txBody>
      </p:sp>
    </p:spTree>
    <p:extLst>
      <p:ext uri="{BB962C8B-B14F-4D97-AF65-F5344CB8AC3E}">
        <p14:creationId xmlns:p14="http://schemas.microsoft.com/office/powerpoint/2010/main" val="23807040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106</a:t>
            </a:fld>
            <a:endParaRPr lang="en-US"/>
          </a:p>
        </p:txBody>
      </p:sp>
    </p:spTree>
    <p:extLst>
      <p:ext uri="{BB962C8B-B14F-4D97-AF65-F5344CB8AC3E}">
        <p14:creationId xmlns:p14="http://schemas.microsoft.com/office/powerpoint/2010/main" val="345697897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107</a:t>
            </a:fld>
            <a:endParaRPr lang="en-US"/>
          </a:p>
        </p:txBody>
      </p:sp>
    </p:spTree>
    <p:extLst>
      <p:ext uri="{BB962C8B-B14F-4D97-AF65-F5344CB8AC3E}">
        <p14:creationId xmlns:p14="http://schemas.microsoft.com/office/powerpoint/2010/main" val="242144867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108</a:t>
            </a:fld>
            <a:endParaRPr lang="en-US"/>
          </a:p>
        </p:txBody>
      </p:sp>
    </p:spTree>
    <p:extLst>
      <p:ext uri="{BB962C8B-B14F-4D97-AF65-F5344CB8AC3E}">
        <p14:creationId xmlns:p14="http://schemas.microsoft.com/office/powerpoint/2010/main" val="151644083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109</a:t>
            </a:fld>
            <a:endParaRPr lang="en-US"/>
          </a:p>
        </p:txBody>
      </p:sp>
    </p:spTree>
    <p:extLst>
      <p:ext uri="{BB962C8B-B14F-4D97-AF65-F5344CB8AC3E}">
        <p14:creationId xmlns:p14="http://schemas.microsoft.com/office/powerpoint/2010/main" val="47034804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110</a:t>
            </a:fld>
            <a:endParaRPr lang="en-US"/>
          </a:p>
        </p:txBody>
      </p:sp>
    </p:spTree>
    <p:extLst>
      <p:ext uri="{BB962C8B-B14F-4D97-AF65-F5344CB8AC3E}">
        <p14:creationId xmlns:p14="http://schemas.microsoft.com/office/powerpoint/2010/main" val="301932095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111</a:t>
            </a:fld>
            <a:endParaRPr lang="en-US"/>
          </a:p>
        </p:txBody>
      </p:sp>
    </p:spTree>
    <p:extLst>
      <p:ext uri="{BB962C8B-B14F-4D97-AF65-F5344CB8AC3E}">
        <p14:creationId xmlns:p14="http://schemas.microsoft.com/office/powerpoint/2010/main" val="298643758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112</a:t>
            </a:fld>
            <a:endParaRPr lang="en-US"/>
          </a:p>
        </p:txBody>
      </p:sp>
    </p:spTree>
    <p:extLst>
      <p:ext uri="{BB962C8B-B14F-4D97-AF65-F5344CB8AC3E}">
        <p14:creationId xmlns:p14="http://schemas.microsoft.com/office/powerpoint/2010/main" val="8951786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113</a:t>
            </a:fld>
            <a:endParaRPr lang="en-US"/>
          </a:p>
        </p:txBody>
      </p:sp>
    </p:spTree>
    <p:extLst>
      <p:ext uri="{BB962C8B-B14F-4D97-AF65-F5344CB8AC3E}">
        <p14:creationId xmlns:p14="http://schemas.microsoft.com/office/powerpoint/2010/main" val="371570558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114</a:t>
            </a:fld>
            <a:endParaRPr lang="en-US"/>
          </a:p>
        </p:txBody>
      </p:sp>
    </p:spTree>
    <p:extLst>
      <p:ext uri="{BB962C8B-B14F-4D97-AF65-F5344CB8AC3E}">
        <p14:creationId xmlns:p14="http://schemas.microsoft.com/office/powerpoint/2010/main" val="675197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14</a:t>
            </a:fld>
            <a:endParaRPr lang="en-US"/>
          </a:p>
        </p:txBody>
      </p:sp>
    </p:spTree>
    <p:extLst>
      <p:ext uri="{BB962C8B-B14F-4D97-AF65-F5344CB8AC3E}">
        <p14:creationId xmlns:p14="http://schemas.microsoft.com/office/powerpoint/2010/main" val="211332084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115</a:t>
            </a:fld>
            <a:endParaRPr lang="en-US"/>
          </a:p>
        </p:txBody>
      </p:sp>
    </p:spTree>
    <p:extLst>
      <p:ext uri="{BB962C8B-B14F-4D97-AF65-F5344CB8AC3E}">
        <p14:creationId xmlns:p14="http://schemas.microsoft.com/office/powerpoint/2010/main" val="236258478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116</a:t>
            </a:fld>
            <a:endParaRPr lang="en-US"/>
          </a:p>
        </p:txBody>
      </p:sp>
    </p:spTree>
    <p:extLst>
      <p:ext uri="{BB962C8B-B14F-4D97-AF65-F5344CB8AC3E}">
        <p14:creationId xmlns:p14="http://schemas.microsoft.com/office/powerpoint/2010/main" val="228362730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117</a:t>
            </a:fld>
            <a:endParaRPr lang="en-US"/>
          </a:p>
        </p:txBody>
      </p:sp>
    </p:spTree>
    <p:extLst>
      <p:ext uri="{BB962C8B-B14F-4D97-AF65-F5344CB8AC3E}">
        <p14:creationId xmlns:p14="http://schemas.microsoft.com/office/powerpoint/2010/main" val="344231511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118</a:t>
            </a:fld>
            <a:endParaRPr lang="en-US"/>
          </a:p>
        </p:txBody>
      </p:sp>
    </p:spTree>
    <p:extLst>
      <p:ext uri="{BB962C8B-B14F-4D97-AF65-F5344CB8AC3E}">
        <p14:creationId xmlns:p14="http://schemas.microsoft.com/office/powerpoint/2010/main" val="227436237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119</a:t>
            </a:fld>
            <a:endParaRPr lang="en-US"/>
          </a:p>
        </p:txBody>
      </p:sp>
    </p:spTree>
    <p:extLst>
      <p:ext uri="{BB962C8B-B14F-4D97-AF65-F5344CB8AC3E}">
        <p14:creationId xmlns:p14="http://schemas.microsoft.com/office/powerpoint/2010/main" val="390665775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120</a:t>
            </a:fld>
            <a:endParaRPr lang="en-US"/>
          </a:p>
        </p:txBody>
      </p:sp>
    </p:spTree>
    <p:extLst>
      <p:ext uri="{BB962C8B-B14F-4D97-AF65-F5344CB8AC3E}">
        <p14:creationId xmlns:p14="http://schemas.microsoft.com/office/powerpoint/2010/main" val="295131771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121</a:t>
            </a:fld>
            <a:endParaRPr lang="en-US"/>
          </a:p>
        </p:txBody>
      </p:sp>
    </p:spTree>
    <p:extLst>
      <p:ext uri="{BB962C8B-B14F-4D97-AF65-F5344CB8AC3E}">
        <p14:creationId xmlns:p14="http://schemas.microsoft.com/office/powerpoint/2010/main" val="316743380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122</a:t>
            </a:fld>
            <a:endParaRPr lang="en-US"/>
          </a:p>
        </p:txBody>
      </p:sp>
    </p:spTree>
    <p:extLst>
      <p:ext uri="{BB962C8B-B14F-4D97-AF65-F5344CB8AC3E}">
        <p14:creationId xmlns:p14="http://schemas.microsoft.com/office/powerpoint/2010/main" val="164755024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123</a:t>
            </a:fld>
            <a:endParaRPr lang="en-US"/>
          </a:p>
        </p:txBody>
      </p:sp>
    </p:spTree>
    <p:extLst>
      <p:ext uri="{BB962C8B-B14F-4D97-AF65-F5344CB8AC3E}">
        <p14:creationId xmlns:p14="http://schemas.microsoft.com/office/powerpoint/2010/main" val="7812343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124</a:t>
            </a:fld>
            <a:endParaRPr lang="en-US"/>
          </a:p>
        </p:txBody>
      </p:sp>
    </p:spTree>
    <p:extLst>
      <p:ext uri="{BB962C8B-B14F-4D97-AF65-F5344CB8AC3E}">
        <p14:creationId xmlns:p14="http://schemas.microsoft.com/office/powerpoint/2010/main" val="851677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15</a:t>
            </a:fld>
            <a:endParaRPr lang="en-US"/>
          </a:p>
        </p:txBody>
      </p:sp>
    </p:spTree>
    <p:extLst>
      <p:ext uri="{BB962C8B-B14F-4D97-AF65-F5344CB8AC3E}">
        <p14:creationId xmlns:p14="http://schemas.microsoft.com/office/powerpoint/2010/main" val="261009899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125</a:t>
            </a:fld>
            <a:endParaRPr lang="en-US"/>
          </a:p>
        </p:txBody>
      </p:sp>
    </p:spTree>
    <p:extLst>
      <p:ext uri="{BB962C8B-B14F-4D97-AF65-F5344CB8AC3E}">
        <p14:creationId xmlns:p14="http://schemas.microsoft.com/office/powerpoint/2010/main" val="194937836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126</a:t>
            </a:fld>
            <a:endParaRPr lang="en-US"/>
          </a:p>
        </p:txBody>
      </p:sp>
    </p:spTree>
    <p:extLst>
      <p:ext uri="{BB962C8B-B14F-4D97-AF65-F5344CB8AC3E}">
        <p14:creationId xmlns:p14="http://schemas.microsoft.com/office/powerpoint/2010/main" val="41869492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127</a:t>
            </a:fld>
            <a:endParaRPr lang="en-US"/>
          </a:p>
        </p:txBody>
      </p:sp>
    </p:spTree>
    <p:extLst>
      <p:ext uri="{BB962C8B-B14F-4D97-AF65-F5344CB8AC3E}">
        <p14:creationId xmlns:p14="http://schemas.microsoft.com/office/powerpoint/2010/main" val="73619026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128</a:t>
            </a:fld>
            <a:endParaRPr lang="en-US"/>
          </a:p>
        </p:txBody>
      </p:sp>
    </p:spTree>
    <p:extLst>
      <p:ext uri="{BB962C8B-B14F-4D97-AF65-F5344CB8AC3E}">
        <p14:creationId xmlns:p14="http://schemas.microsoft.com/office/powerpoint/2010/main" val="84215116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129</a:t>
            </a:fld>
            <a:endParaRPr lang="en-US"/>
          </a:p>
        </p:txBody>
      </p:sp>
    </p:spTree>
    <p:extLst>
      <p:ext uri="{BB962C8B-B14F-4D97-AF65-F5344CB8AC3E}">
        <p14:creationId xmlns:p14="http://schemas.microsoft.com/office/powerpoint/2010/main" val="164832487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130</a:t>
            </a:fld>
            <a:endParaRPr lang="en-US"/>
          </a:p>
        </p:txBody>
      </p:sp>
    </p:spTree>
    <p:extLst>
      <p:ext uri="{BB962C8B-B14F-4D97-AF65-F5344CB8AC3E}">
        <p14:creationId xmlns:p14="http://schemas.microsoft.com/office/powerpoint/2010/main" val="398573829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131</a:t>
            </a:fld>
            <a:endParaRPr lang="en-US"/>
          </a:p>
        </p:txBody>
      </p:sp>
    </p:spTree>
    <p:extLst>
      <p:ext uri="{BB962C8B-B14F-4D97-AF65-F5344CB8AC3E}">
        <p14:creationId xmlns:p14="http://schemas.microsoft.com/office/powerpoint/2010/main" val="364738254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132</a:t>
            </a:fld>
            <a:endParaRPr lang="en-US"/>
          </a:p>
        </p:txBody>
      </p:sp>
    </p:spTree>
    <p:extLst>
      <p:ext uri="{BB962C8B-B14F-4D97-AF65-F5344CB8AC3E}">
        <p14:creationId xmlns:p14="http://schemas.microsoft.com/office/powerpoint/2010/main" val="24556641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133</a:t>
            </a:fld>
            <a:endParaRPr lang="en-US"/>
          </a:p>
        </p:txBody>
      </p:sp>
    </p:spTree>
    <p:extLst>
      <p:ext uri="{BB962C8B-B14F-4D97-AF65-F5344CB8AC3E}">
        <p14:creationId xmlns:p14="http://schemas.microsoft.com/office/powerpoint/2010/main" val="38073803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134</a:t>
            </a:fld>
            <a:endParaRPr lang="en-US"/>
          </a:p>
        </p:txBody>
      </p:sp>
    </p:spTree>
    <p:extLst>
      <p:ext uri="{BB962C8B-B14F-4D97-AF65-F5344CB8AC3E}">
        <p14:creationId xmlns:p14="http://schemas.microsoft.com/office/powerpoint/2010/main" val="420180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16</a:t>
            </a:fld>
            <a:endParaRPr lang="en-US"/>
          </a:p>
        </p:txBody>
      </p:sp>
    </p:spTree>
    <p:extLst>
      <p:ext uri="{BB962C8B-B14F-4D97-AF65-F5344CB8AC3E}">
        <p14:creationId xmlns:p14="http://schemas.microsoft.com/office/powerpoint/2010/main" val="323229921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135</a:t>
            </a:fld>
            <a:endParaRPr lang="en-US"/>
          </a:p>
        </p:txBody>
      </p:sp>
    </p:spTree>
    <p:extLst>
      <p:ext uri="{BB962C8B-B14F-4D97-AF65-F5344CB8AC3E}">
        <p14:creationId xmlns:p14="http://schemas.microsoft.com/office/powerpoint/2010/main" val="354133234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136</a:t>
            </a:fld>
            <a:endParaRPr lang="en-US"/>
          </a:p>
        </p:txBody>
      </p:sp>
    </p:spTree>
    <p:extLst>
      <p:ext uri="{BB962C8B-B14F-4D97-AF65-F5344CB8AC3E}">
        <p14:creationId xmlns:p14="http://schemas.microsoft.com/office/powerpoint/2010/main" val="353621113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137</a:t>
            </a:fld>
            <a:endParaRPr lang="en-US"/>
          </a:p>
        </p:txBody>
      </p:sp>
    </p:spTree>
    <p:extLst>
      <p:ext uri="{BB962C8B-B14F-4D97-AF65-F5344CB8AC3E}">
        <p14:creationId xmlns:p14="http://schemas.microsoft.com/office/powerpoint/2010/main" val="196861953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138</a:t>
            </a:fld>
            <a:endParaRPr lang="en-US"/>
          </a:p>
        </p:txBody>
      </p:sp>
    </p:spTree>
    <p:extLst>
      <p:ext uri="{BB962C8B-B14F-4D97-AF65-F5344CB8AC3E}">
        <p14:creationId xmlns:p14="http://schemas.microsoft.com/office/powerpoint/2010/main" val="50247689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139</a:t>
            </a:fld>
            <a:endParaRPr lang="en-US"/>
          </a:p>
        </p:txBody>
      </p:sp>
    </p:spTree>
    <p:extLst>
      <p:ext uri="{BB962C8B-B14F-4D97-AF65-F5344CB8AC3E}">
        <p14:creationId xmlns:p14="http://schemas.microsoft.com/office/powerpoint/2010/main" val="111843916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140</a:t>
            </a:fld>
            <a:endParaRPr lang="en-US"/>
          </a:p>
        </p:txBody>
      </p:sp>
    </p:spTree>
    <p:extLst>
      <p:ext uri="{BB962C8B-B14F-4D97-AF65-F5344CB8AC3E}">
        <p14:creationId xmlns:p14="http://schemas.microsoft.com/office/powerpoint/2010/main" val="270406125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141</a:t>
            </a:fld>
            <a:endParaRPr lang="en-US"/>
          </a:p>
        </p:txBody>
      </p:sp>
    </p:spTree>
    <p:extLst>
      <p:ext uri="{BB962C8B-B14F-4D97-AF65-F5344CB8AC3E}">
        <p14:creationId xmlns:p14="http://schemas.microsoft.com/office/powerpoint/2010/main" val="192893906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142</a:t>
            </a:fld>
            <a:endParaRPr lang="en-US"/>
          </a:p>
        </p:txBody>
      </p:sp>
    </p:spTree>
    <p:extLst>
      <p:ext uri="{BB962C8B-B14F-4D97-AF65-F5344CB8AC3E}">
        <p14:creationId xmlns:p14="http://schemas.microsoft.com/office/powerpoint/2010/main" val="267815625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143</a:t>
            </a:fld>
            <a:endParaRPr lang="en-US"/>
          </a:p>
        </p:txBody>
      </p:sp>
    </p:spTree>
    <p:extLst>
      <p:ext uri="{BB962C8B-B14F-4D97-AF65-F5344CB8AC3E}">
        <p14:creationId xmlns:p14="http://schemas.microsoft.com/office/powerpoint/2010/main" val="340591847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144</a:t>
            </a:fld>
            <a:endParaRPr lang="en-US"/>
          </a:p>
        </p:txBody>
      </p:sp>
    </p:spTree>
    <p:extLst>
      <p:ext uri="{BB962C8B-B14F-4D97-AF65-F5344CB8AC3E}">
        <p14:creationId xmlns:p14="http://schemas.microsoft.com/office/powerpoint/2010/main" val="7364481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17</a:t>
            </a:fld>
            <a:endParaRPr lang="en-US"/>
          </a:p>
        </p:txBody>
      </p:sp>
    </p:spTree>
    <p:extLst>
      <p:ext uri="{BB962C8B-B14F-4D97-AF65-F5344CB8AC3E}">
        <p14:creationId xmlns:p14="http://schemas.microsoft.com/office/powerpoint/2010/main" val="313983961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145</a:t>
            </a:fld>
            <a:endParaRPr lang="en-US"/>
          </a:p>
        </p:txBody>
      </p:sp>
    </p:spTree>
    <p:extLst>
      <p:ext uri="{BB962C8B-B14F-4D97-AF65-F5344CB8AC3E}">
        <p14:creationId xmlns:p14="http://schemas.microsoft.com/office/powerpoint/2010/main" val="54371544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146</a:t>
            </a:fld>
            <a:endParaRPr lang="en-US"/>
          </a:p>
        </p:txBody>
      </p:sp>
    </p:spTree>
    <p:extLst>
      <p:ext uri="{BB962C8B-B14F-4D97-AF65-F5344CB8AC3E}">
        <p14:creationId xmlns:p14="http://schemas.microsoft.com/office/powerpoint/2010/main" val="37670000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147</a:t>
            </a:fld>
            <a:endParaRPr lang="en-US"/>
          </a:p>
        </p:txBody>
      </p:sp>
    </p:spTree>
    <p:extLst>
      <p:ext uri="{BB962C8B-B14F-4D97-AF65-F5344CB8AC3E}">
        <p14:creationId xmlns:p14="http://schemas.microsoft.com/office/powerpoint/2010/main" val="300929223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148</a:t>
            </a:fld>
            <a:endParaRPr lang="en-US"/>
          </a:p>
        </p:txBody>
      </p:sp>
    </p:spTree>
    <p:extLst>
      <p:ext uri="{BB962C8B-B14F-4D97-AF65-F5344CB8AC3E}">
        <p14:creationId xmlns:p14="http://schemas.microsoft.com/office/powerpoint/2010/main" val="2716762601"/>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149</a:t>
            </a:fld>
            <a:endParaRPr lang="en-US"/>
          </a:p>
        </p:txBody>
      </p:sp>
    </p:spTree>
    <p:extLst>
      <p:ext uri="{BB962C8B-B14F-4D97-AF65-F5344CB8AC3E}">
        <p14:creationId xmlns:p14="http://schemas.microsoft.com/office/powerpoint/2010/main" val="274104428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150</a:t>
            </a:fld>
            <a:endParaRPr lang="en-US"/>
          </a:p>
        </p:txBody>
      </p:sp>
    </p:spTree>
    <p:extLst>
      <p:ext uri="{BB962C8B-B14F-4D97-AF65-F5344CB8AC3E}">
        <p14:creationId xmlns:p14="http://schemas.microsoft.com/office/powerpoint/2010/main" val="411688730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151</a:t>
            </a:fld>
            <a:endParaRPr lang="en-US"/>
          </a:p>
        </p:txBody>
      </p:sp>
    </p:spTree>
    <p:extLst>
      <p:ext uri="{BB962C8B-B14F-4D97-AF65-F5344CB8AC3E}">
        <p14:creationId xmlns:p14="http://schemas.microsoft.com/office/powerpoint/2010/main" val="185437316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152</a:t>
            </a:fld>
            <a:endParaRPr lang="en-US"/>
          </a:p>
        </p:txBody>
      </p:sp>
    </p:spTree>
    <p:extLst>
      <p:ext uri="{BB962C8B-B14F-4D97-AF65-F5344CB8AC3E}">
        <p14:creationId xmlns:p14="http://schemas.microsoft.com/office/powerpoint/2010/main" val="117824267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153</a:t>
            </a:fld>
            <a:endParaRPr lang="en-US"/>
          </a:p>
        </p:txBody>
      </p:sp>
    </p:spTree>
    <p:extLst>
      <p:ext uri="{BB962C8B-B14F-4D97-AF65-F5344CB8AC3E}">
        <p14:creationId xmlns:p14="http://schemas.microsoft.com/office/powerpoint/2010/main" val="59292057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154</a:t>
            </a:fld>
            <a:endParaRPr lang="en-US"/>
          </a:p>
        </p:txBody>
      </p:sp>
    </p:spTree>
    <p:extLst>
      <p:ext uri="{BB962C8B-B14F-4D97-AF65-F5344CB8AC3E}">
        <p14:creationId xmlns:p14="http://schemas.microsoft.com/office/powerpoint/2010/main" val="38530154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18</a:t>
            </a:fld>
            <a:endParaRPr lang="en-US"/>
          </a:p>
        </p:txBody>
      </p:sp>
    </p:spTree>
    <p:extLst>
      <p:ext uri="{BB962C8B-B14F-4D97-AF65-F5344CB8AC3E}">
        <p14:creationId xmlns:p14="http://schemas.microsoft.com/office/powerpoint/2010/main" val="190495241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155</a:t>
            </a:fld>
            <a:endParaRPr lang="en-US"/>
          </a:p>
        </p:txBody>
      </p:sp>
    </p:spTree>
    <p:extLst>
      <p:ext uri="{BB962C8B-B14F-4D97-AF65-F5344CB8AC3E}">
        <p14:creationId xmlns:p14="http://schemas.microsoft.com/office/powerpoint/2010/main" val="65336878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156</a:t>
            </a:fld>
            <a:endParaRPr lang="en-US"/>
          </a:p>
        </p:txBody>
      </p:sp>
    </p:spTree>
    <p:extLst>
      <p:ext uri="{BB962C8B-B14F-4D97-AF65-F5344CB8AC3E}">
        <p14:creationId xmlns:p14="http://schemas.microsoft.com/office/powerpoint/2010/main" val="326162854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157</a:t>
            </a:fld>
            <a:endParaRPr lang="en-US"/>
          </a:p>
        </p:txBody>
      </p:sp>
    </p:spTree>
    <p:extLst>
      <p:ext uri="{BB962C8B-B14F-4D97-AF65-F5344CB8AC3E}">
        <p14:creationId xmlns:p14="http://schemas.microsoft.com/office/powerpoint/2010/main" val="117879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158</a:t>
            </a:fld>
            <a:endParaRPr lang="en-US"/>
          </a:p>
        </p:txBody>
      </p:sp>
    </p:spTree>
    <p:extLst>
      <p:ext uri="{BB962C8B-B14F-4D97-AF65-F5344CB8AC3E}">
        <p14:creationId xmlns:p14="http://schemas.microsoft.com/office/powerpoint/2010/main" val="38192916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159</a:t>
            </a:fld>
            <a:endParaRPr lang="en-US"/>
          </a:p>
        </p:txBody>
      </p:sp>
    </p:spTree>
    <p:extLst>
      <p:ext uri="{BB962C8B-B14F-4D97-AF65-F5344CB8AC3E}">
        <p14:creationId xmlns:p14="http://schemas.microsoft.com/office/powerpoint/2010/main" val="54534495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160</a:t>
            </a:fld>
            <a:endParaRPr lang="en-US"/>
          </a:p>
        </p:txBody>
      </p:sp>
    </p:spTree>
    <p:extLst>
      <p:ext uri="{BB962C8B-B14F-4D97-AF65-F5344CB8AC3E}">
        <p14:creationId xmlns:p14="http://schemas.microsoft.com/office/powerpoint/2010/main" val="158453209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161</a:t>
            </a:fld>
            <a:endParaRPr lang="en-US"/>
          </a:p>
        </p:txBody>
      </p:sp>
    </p:spTree>
    <p:extLst>
      <p:ext uri="{BB962C8B-B14F-4D97-AF65-F5344CB8AC3E}">
        <p14:creationId xmlns:p14="http://schemas.microsoft.com/office/powerpoint/2010/main" val="191235858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162</a:t>
            </a:fld>
            <a:endParaRPr lang="en-US"/>
          </a:p>
        </p:txBody>
      </p:sp>
    </p:spTree>
    <p:extLst>
      <p:ext uri="{BB962C8B-B14F-4D97-AF65-F5344CB8AC3E}">
        <p14:creationId xmlns:p14="http://schemas.microsoft.com/office/powerpoint/2010/main" val="2340472531"/>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163</a:t>
            </a:fld>
            <a:endParaRPr lang="en-US"/>
          </a:p>
        </p:txBody>
      </p:sp>
    </p:spTree>
    <p:extLst>
      <p:ext uri="{BB962C8B-B14F-4D97-AF65-F5344CB8AC3E}">
        <p14:creationId xmlns:p14="http://schemas.microsoft.com/office/powerpoint/2010/main" val="15017245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164</a:t>
            </a:fld>
            <a:endParaRPr lang="en-US"/>
          </a:p>
        </p:txBody>
      </p:sp>
    </p:spTree>
    <p:extLst>
      <p:ext uri="{BB962C8B-B14F-4D97-AF65-F5344CB8AC3E}">
        <p14:creationId xmlns:p14="http://schemas.microsoft.com/office/powerpoint/2010/main" val="1111050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19</a:t>
            </a:fld>
            <a:endParaRPr lang="en-US"/>
          </a:p>
        </p:txBody>
      </p:sp>
    </p:spTree>
    <p:extLst>
      <p:ext uri="{BB962C8B-B14F-4D97-AF65-F5344CB8AC3E}">
        <p14:creationId xmlns:p14="http://schemas.microsoft.com/office/powerpoint/2010/main" val="162888507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165</a:t>
            </a:fld>
            <a:endParaRPr lang="en-US"/>
          </a:p>
        </p:txBody>
      </p:sp>
    </p:spTree>
    <p:extLst>
      <p:ext uri="{BB962C8B-B14F-4D97-AF65-F5344CB8AC3E}">
        <p14:creationId xmlns:p14="http://schemas.microsoft.com/office/powerpoint/2010/main" val="243548252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166</a:t>
            </a:fld>
            <a:endParaRPr lang="en-US"/>
          </a:p>
        </p:txBody>
      </p:sp>
    </p:spTree>
    <p:extLst>
      <p:ext uri="{BB962C8B-B14F-4D97-AF65-F5344CB8AC3E}">
        <p14:creationId xmlns:p14="http://schemas.microsoft.com/office/powerpoint/2010/main" val="32520379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167</a:t>
            </a:fld>
            <a:endParaRPr lang="en-US"/>
          </a:p>
        </p:txBody>
      </p:sp>
    </p:spTree>
    <p:extLst>
      <p:ext uri="{BB962C8B-B14F-4D97-AF65-F5344CB8AC3E}">
        <p14:creationId xmlns:p14="http://schemas.microsoft.com/office/powerpoint/2010/main" val="35230336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20</a:t>
            </a:fld>
            <a:endParaRPr lang="en-US"/>
          </a:p>
        </p:txBody>
      </p:sp>
    </p:spTree>
    <p:extLst>
      <p:ext uri="{BB962C8B-B14F-4D97-AF65-F5344CB8AC3E}">
        <p14:creationId xmlns:p14="http://schemas.microsoft.com/office/powerpoint/2010/main" val="39123568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21</a:t>
            </a:fld>
            <a:endParaRPr lang="en-US"/>
          </a:p>
        </p:txBody>
      </p:sp>
    </p:spTree>
    <p:extLst>
      <p:ext uri="{BB962C8B-B14F-4D97-AF65-F5344CB8AC3E}">
        <p14:creationId xmlns:p14="http://schemas.microsoft.com/office/powerpoint/2010/main" val="158537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22</a:t>
            </a:fld>
            <a:endParaRPr lang="en-US"/>
          </a:p>
        </p:txBody>
      </p:sp>
    </p:spTree>
    <p:extLst>
      <p:ext uri="{BB962C8B-B14F-4D97-AF65-F5344CB8AC3E}">
        <p14:creationId xmlns:p14="http://schemas.microsoft.com/office/powerpoint/2010/main" val="1598040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5</a:t>
            </a:fld>
            <a:endParaRPr lang="en-US"/>
          </a:p>
        </p:txBody>
      </p:sp>
    </p:spTree>
    <p:extLst>
      <p:ext uri="{BB962C8B-B14F-4D97-AF65-F5344CB8AC3E}">
        <p14:creationId xmlns:p14="http://schemas.microsoft.com/office/powerpoint/2010/main" val="437680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23</a:t>
            </a:fld>
            <a:endParaRPr lang="en-US"/>
          </a:p>
        </p:txBody>
      </p:sp>
    </p:spTree>
    <p:extLst>
      <p:ext uri="{BB962C8B-B14F-4D97-AF65-F5344CB8AC3E}">
        <p14:creationId xmlns:p14="http://schemas.microsoft.com/office/powerpoint/2010/main" val="37646999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24</a:t>
            </a:fld>
            <a:endParaRPr lang="en-US"/>
          </a:p>
        </p:txBody>
      </p:sp>
    </p:spTree>
    <p:extLst>
      <p:ext uri="{BB962C8B-B14F-4D97-AF65-F5344CB8AC3E}">
        <p14:creationId xmlns:p14="http://schemas.microsoft.com/office/powerpoint/2010/main" val="30096538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25</a:t>
            </a:fld>
            <a:endParaRPr lang="en-US"/>
          </a:p>
        </p:txBody>
      </p:sp>
    </p:spTree>
    <p:extLst>
      <p:ext uri="{BB962C8B-B14F-4D97-AF65-F5344CB8AC3E}">
        <p14:creationId xmlns:p14="http://schemas.microsoft.com/office/powerpoint/2010/main" val="37617183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26</a:t>
            </a:fld>
            <a:endParaRPr lang="en-US"/>
          </a:p>
        </p:txBody>
      </p:sp>
    </p:spTree>
    <p:extLst>
      <p:ext uri="{BB962C8B-B14F-4D97-AF65-F5344CB8AC3E}">
        <p14:creationId xmlns:p14="http://schemas.microsoft.com/office/powerpoint/2010/main" val="35736431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27</a:t>
            </a:fld>
            <a:endParaRPr lang="en-US"/>
          </a:p>
        </p:txBody>
      </p:sp>
    </p:spTree>
    <p:extLst>
      <p:ext uri="{BB962C8B-B14F-4D97-AF65-F5344CB8AC3E}">
        <p14:creationId xmlns:p14="http://schemas.microsoft.com/office/powerpoint/2010/main" val="4052608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28</a:t>
            </a:fld>
            <a:endParaRPr lang="en-US"/>
          </a:p>
        </p:txBody>
      </p:sp>
    </p:spTree>
    <p:extLst>
      <p:ext uri="{BB962C8B-B14F-4D97-AF65-F5344CB8AC3E}">
        <p14:creationId xmlns:p14="http://schemas.microsoft.com/office/powerpoint/2010/main" val="26335563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29</a:t>
            </a:fld>
            <a:endParaRPr lang="en-US"/>
          </a:p>
        </p:txBody>
      </p:sp>
    </p:spTree>
    <p:extLst>
      <p:ext uri="{BB962C8B-B14F-4D97-AF65-F5344CB8AC3E}">
        <p14:creationId xmlns:p14="http://schemas.microsoft.com/office/powerpoint/2010/main" val="21650108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30</a:t>
            </a:fld>
            <a:endParaRPr lang="en-US"/>
          </a:p>
        </p:txBody>
      </p:sp>
    </p:spTree>
    <p:extLst>
      <p:ext uri="{BB962C8B-B14F-4D97-AF65-F5344CB8AC3E}">
        <p14:creationId xmlns:p14="http://schemas.microsoft.com/office/powerpoint/2010/main" val="26823910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31</a:t>
            </a:fld>
            <a:endParaRPr lang="en-US"/>
          </a:p>
        </p:txBody>
      </p:sp>
    </p:spTree>
    <p:extLst>
      <p:ext uri="{BB962C8B-B14F-4D97-AF65-F5344CB8AC3E}">
        <p14:creationId xmlns:p14="http://schemas.microsoft.com/office/powerpoint/2010/main" val="28998686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32</a:t>
            </a:fld>
            <a:endParaRPr lang="en-US"/>
          </a:p>
        </p:txBody>
      </p:sp>
    </p:spTree>
    <p:extLst>
      <p:ext uri="{BB962C8B-B14F-4D97-AF65-F5344CB8AC3E}">
        <p14:creationId xmlns:p14="http://schemas.microsoft.com/office/powerpoint/2010/main" val="299150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6</a:t>
            </a:fld>
            <a:endParaRPr lang="en-US"/>
          </a:p>
        </p:txBody>
      </p:sp>
    </p:spTree>
    <p:extLst>
      <p:ext uri="{BB962C8B-B14F-4D97-AF65-F5344CB8AC3E}">
        <p14:creationId xmlns:p14="http://schemas.microsoft.com/office/powerpoint/2010/main" val="4759553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34</a:t>
            </a:fld>
            <a:endParaRPr lang="en-US"/>
          </a:p>
        </p:txBody>
      </p:sp>
    </p:spTree>
    <p:extLst>
      <p:ext uri="{BB962C8B-B14F-4D97-AF65-F5344CB8AC3E}">
        <p14:creationId xmlns:p14="http://schemas.microsoft.com/office/powerpoint/2010/main" val="15350158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35</a:t>
            </a:fld>
            <a:endParaRPr lang="en-US"/>
          </a:p>
        </p:txBody>
      </p:sp>
    </p:spTree>
    <p:extLst>
      <p:ext uri="{BB962C8B-B14F-4D97-AF65-F5344CB8AC3E}">
        <p14:creationId xmlns:p14="http://schemas.microsoft.com/office/powerpoint/2010/main" val="31658104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36</a:t>
            </a:fld>
            <a:endParaRPr lang="en-US"/>
          </a:p>
        </p:txBody>
      </p:sp>
    </p:spTree>
    <p:extLst>
      <p:ext uri="{BB962C8B-B14F-4D97-AF65-F5344CB8AC3E}">
        <p14:creationId xmlns:p14="http://schemas.microsoft.com/office/powerpoint/2010/main" val="41706995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37</a:t>
            </a:fld>
            <a:endParaRPr lang="en-US"/>
          </a:p>
        </p:txBody>
      </p:sp>
    </p:spTree>
    <p:extLst>
      <p:ext uri="{BB962C8B-B14F-4D97-AF65-F5344CB8AC3E}">
        <p14:creationId xmlns:p14="http://schemas.microsoft.com/office/powerpoint/2010/main" val="25290425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38</a:t>
            </a:fld>
            <a:endParaRPr lang="en-US"/>
          </a:p>
        </p:txBody>
      </p:sp>
    </p:spTree>
    <p:extLst>
      <p:ext uri="{BB962C8B-B14F-4D97-AF65-F5344CB8AC3E}">
        <p14:creationId xmlns:p14="http://schemas.microsoft.com/office/powerpoint/2010/main" val="15085817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39</a:t>
            </a:fld>
            <a:endParaRPr lang="en-US"/>
          </a:p>
        </p:txBody>
      </p:sp>
    </p:spTree>
    <p:extLst>
      <p:ext uri="{BB962C8B-B14F-4D97-AF65-F5344CB8AC3E}">
        <p14:creationId xmlns:p14="http://schemas.microsoft.com/office/powerpoint/2010/main" val="40799955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40</a:t>
            </a:fld>
            <a:endParaRPr lang="en-US"/>
          </a:p>
        </p:txBody>
      </p:sp>
    </p:spTree>
    <p:extLst>
      <p:ext uri="{BB962C8B-B14F-4D97-AF65-F5344CB8AC3E}">
        <p14:creationId xmlns:p14="http://schemas.microsoft.com/office/powerpoint/2010/main" val="8058370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41</a:t>
            </a:fld>
            <a:endParaRPr lang="en-US"/>
          </a:p>
        </p:txBody>
      </p:sp>
    </p:spTree>
    <p:extLst>
      <p:ext uri="{BB962C8B-B14F-4D97-AF65-F5344CB8AC3E}">
        <p14:creationId xmlns:p14="http://schemas.microsoft.com/office/powerpoint/2010/main" val="32297552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42</a:t>
            </a:fld>
            <a:endParaRPr lang="en-US"/>
          </a:p>
        </p:txBody>
      </p:sp>
    </p:spTree>
    <p:extLst>
      <p:ext uri="{BB962C8B-B14F-4D97-AF65-F5344CB8AC3E}">
        <p14:creationId xmlns:p14="http://schemas.microsoft.com/office/powerpoint/2010/main" val="9208321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43</a:t>
            </a:fld>
            <a:endParaRPr lang="en-US"/>
          </a:p>
        </p:txBody>
      </p:sp>
    </p:spTree>
    <p:extLst>
      <p:ext uri="{BB962C8B-B14F-4D97-AF65-F5344CB8AC3E}">
        <p14:creationId xmlns:p14="http://schemas.microsoft.com/office/powerpoint/2010/main" val="1655645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7</a:t>
            </a:fld>
            <a:endParaRPr lang="en-US"/>
          </a:p>
        </p:txBody>
      </p:sp>
    </p:spTree>
    <p:extLst>
      <p:ext uri="{BB962C8B-B14F-4D97-AF65-F5344CB8AC3E}">
        <p14:creationId xmlns:p14="http://schemas.microsoft.com/office/powerpoint/2010/main" val="39981377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44</a:t>
            </a:fld>
            <a:endParaRPr lang="en-US"/>
          </a:p>
        </p:txBody>
      </p:sp>
    </p:spTree>
    <p:extLst>
      <p:ext uri="{BB962C8B-B14F-4D97-AF65-F5344CB8AC3E}">
        <p14:creationId xmlns:p14="http://schemas.microsoft.com/office/powerpoint/2010/main" val="32871989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45</a:t>
            </a:fld>
            <a:endParaRPr lang="en-US"/>
          </a:p>
        </p:txBody>
      </p:sp>
    </p:spTree>
    <p:extLst>
      <p:ext uri="{BB962C8B-B14F-4D97-AF65-F5344CB8AC3E}">
        <p14:creationId xmlns:p14="http://schemas.microsoft.com/office/powerpoint/2010/main" val="13155106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46</a:t>
            </a:fld>
            <a:endParaRPr lang="en-US"/>
          </a:p>
        </p:txBody>
      </p:sp>
    </p:spTree>
    <p:extLst>
      <p:ext uri="{BB962C8B-B14F-4D97-AF65-F5344CB8AC3E}">
        <p14:creationId xmlns:p14="http://schemas.microsoft.com/office/powerpoint/2010/main" val="18338081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47</a:t>
            </a:fld>
            <a:endParaRPr lang="en-US"/>
          </a:p>
        </p:txBody>
      </p:sp>
    </p:spTree>
    <p:extLst>
      <p:ext uri="{BB962C8B-B14F-4D97-AF65-F5344CB8AC3E}">
        <p14:creationId xmlns:p14="http://schemas.microsoft.com/office/powerpoint/2010/main" val="9602380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48</a:t>
            </a:fld>
            <a:endParaRPr lang="en-US"/>
          </a:p>
        </p:txBody>
      </p:sp>
    </p:spTree>
    <p:extLst>
      <p:ext uri="{BB962C8B-B14F-4D97-AF65-F5344CB8AC3E}">
        <p14:creationId xmlns:p14="http://schemas.microsoft.com/office/powerpoint/2010/main" val="20783856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49</a:t>
            </a:fld>
            <a:endParaRPr lang="en-US"/>
          </a:p>
        </p:txBody>
      </p:sp>
    </p:spTree>
    <p:extLst>
      <p:ext uri="{BB962C8B-B14F-4D97-AF65-F5344CB8AC3E}">
        <p14:creationId xmlns:p14="http://schemas.microsoft.com/office/powerpoint/2010/main" val="23638325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50</a:t>
            </a:fld>
            <a:endParaRPr lang="en-US"/>
          </a:p>
        </p:txBody>
      </p:sp>
    </p:spTree>
    <p:extLst>
      <p:ext uri="{BB962C8B-B14F-4D97-AF65-F5344CB8AC3E}">
        <p14:creationId xmlns:p14="http://schemas.microsoft.com/office/powerpoint/2010/main" val="17123299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51</a:t>
            </a:fld>
            <a:endParaRPr lang="en-US"/>
          </a:p>
        </p:txBody>
      </p:sp>
    </p:spTree>
    <p:extLst>
      <p:ext uri="{BB962C8B-B14F-4D97-AF65-F5344CB8AC3E}">
        <p14:creationId xmlns:p14="http://schemas.microsoft.com/office/powerpoint/2010/main" val="12483885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52</a:t>
            </a:fld>
            <a:endParaRPr lang="en-US"/>
          </a:p>
        </p:txBody>
      </p:sp>
    </p:spTree>
    <p:extLst>
      <p:ext uri="{BB962C8B-B14F-4D97-AF65-F5344CB8AC3E}">
        <p14:creationId xmlns:p14="http://schemas.microsoft.com/office/powerpoint/2010/main" val="30857969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53</a:t>
            </a:fld>
            <a:endParaRPr lang="en-US"/>
          </a:p>
        </p:txBody>
      </p:sp>
    </p:spTree>
    <p:extLst>
      <p:ext uri="{BB962C8B-B14F-4D97-AF65-F5344CB8AC3E}">
        <p14:creationId xmlns:p14="http://schemas.microsoft.com/office/powerpoint/2010/main" val="2293038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8</a:t>
            </a:fld>
            <a:endParaRPr lang="en-US"/>
          </a:p>
        </p:txBody>
      </p:sp>
    </p:spTree>
    <p:extLst>
      <p:ext uri="{BB962C8B-B14F-4D97-AF65-F5344CB8AC3E}">
        <p14:creationId xmlns:p14="http://schemas.microsoft.com/office/powerpoint/2010/main" val="26227718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54</a:t>
            </a:fld>
            <a:endParaRPr lang="en-US"/>
          </a:p>
        </p:txBody>
      </p:sp>
    </p:spTree>
    <p:extLst>
      <p:ext uri="{BB962C8B-B14F-4D97-AF65-F5344CB8AC3E}">
        <p14:creationId xmlns:p14="http://schemas.microsoft.com/office/powerpoint/2010/main" val="38008526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55</a:t>
            </a:fld>
            <a:endParaRPr lang="en-US"/>
          </a:p>
        </p:txBody>
      </p:sp>
    </p:spTree>
    <p:extLst>
      <p:ext uri="{BB962C8B-B14F-4D97-AF65-F5344CB8AC3E}">
        <p14:creationId xmlns:p14="http://schemas.microsoft.com/office/powerpoint/2010/main" val="5934240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56</a:t>
            </a:fld>
            <a:endParaRPr lang="en-US"/>
          </a:p>
        </p:txBody>
      </p:sp>
    </p:spTree>
    <p:extLst>
      <p:ext uri="{BB962C8B-B14F-4D97-AF65-F5344CB8AC3E}">
        <p14:creationId xmlns:p14="http://schemas.microsoft.com/office/powerpoint/2010/main" val="32027697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57</a:t>
            </a:fld>
            <a:endParaRPr lang="en-US"/>
          </a:p>
        </p:txBody>
      </p:sp>
    </p:spTree>
    <p:extLst>
      <p:ext uri="{BB962C8B-B14F-4D97-AF65-F5344CB8AC3E}">
        <p14:creationId xmlns:p14="http://schemas.microsoft.com/office/powerpoint/2010/main" val="13443118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58</a:t>
            </a:fld>
            <a:endParaRPr lang="en-US"/>
          </a:p>
        </p:txBody>
      </p:sp>
    </p:spTree>
    <p:extLst>
      <p:ext uri="{BB962C8B-B14F-4D97-AF65-F5344CB8AC3E}">
        <p14:creationId xmlns:p14="http://schemas.microsoft.com/office/powerpoint/2010/main" val="15859668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59</a:t>
            </a:fld>
            <a:endParaRPr lang="en-US"/>
          </a:p>
        </p:txBody>
      </p:sp>
    </p:spTree>
    <p:extLst>
      <p:ext uri="{BB962C8B-B14F-4D97-AF65-F5344CB8AC3E}">
        <p14:creationId xmlns:p14="http://schemas.microsoft.com/office/powerpoint/2010/main" val="23070439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60</a:t>
            </a:fld>
            <a:endParaRPr lang="en-US"/>
          </a:p>
        </p:txBody>
      </p:sp>
    </p:spTree>
    <p:extLst>
      <p:ext uri="{BB962C8B-B14F-4D97-AF65-F5344CB8AC3E}">
        <p14:creationId xmlns:p14="http://schemas.microsoft.com/office/powerpoint/2010/main" val="31331785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61</a:t>
            </a:fld>
            <a:endParaRPr lang="en-US"/>
          </a:p>
        </p:txBody>
      </p:sp>
    </p:spTree>
    <p:extLst>
      <p:ext uri="{BB962C8B-B14F-4D97-AF65-F5344CB8AC3E}">
        <p14:creationId xmlns:p14="http://schemas.microsoft.com/office/powerpoint/2010/main" val="5237694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62</a:t>
            </a:fld>
            <a:endParaRPr lang="en-US"/>
          </a:p>
        </p:txBody>
      </p:sp>
    </p:spTree>
    <p:extLst>
      <p:ext uri="{BB962C8B-B14F-4D97-AF65-F5344CB8AC3E}">
        <p14:creationId xmlns:p14="http://schemas.microsoft.com/office/powerpoint/2010/main" val="27710776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63</a:t>
            </a:fld>
            <a:endParaRPr lang="en-US"/>
          </a:p>
        </p:txBody>
      </p:sp>
    </p:spTree>
    <p:extLst>
      <p:ext uri="{BB962C8B-B14F-4D97-AF65-F5344CB8AC3E}">
        <p14:creationId xmlns:p14="http://schemas.microsoft.com/office/powerpoint/2010/main" val="1704065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9</a:t>
            </a:fld>
            <a:endParaRPr lang="en-US"/>
          </a:p>
        </p:txBody>
      </p:sp>
    </p:spTree>
    <p:extLst>
      <p:ext uri="{BB962C8B-B14F-4D97-AF65-F5344CB8AC3E}">
        <p14:creationId xmlns:p14="http://schemas.microsoft.com/office/powerpoint/2010/main" val="29927237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64</a:t>
            </a:fld>
            <a:endParaRPr lang="en-US"/>
          </a:p>
        </p:txBody>
      </p:sp>
    </p:spTree>
    <p:extLst>
      <p:ext uri="{BB962C8B-B14F-4D97-AF65-F5344CB8AC3E}">
        <p14:creationId xmlns:p14="http://schemas.microsoft.com/office/powerpoint/2010/main" val="15429932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65</a:t>
            </a:fld>
            <a:endParaRPr lang="en-US"/>
          </a:p>
        </p:txBody>
      </p:sp>
    </p:spTree>
    <p:extLst>
      <p:ext uri="{BB962C8B-B14F-4D97-AF65-F5344CB8AC3E}">
        <p14:creationId xmlns:p14="http://schemas.microsoft.com/office/powerpoint/2010/main" val="39567116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66</a:t>
            </a:fld>
            <a:endParaRPr lang="en-US"/>
          </a:p>
        </p:txBody>
      </p:sp>
    </p:spTree>
    <p:extLst>
      <p:ext uri="{BB962C8B-B14F-4D97-AF65-F5344CB8AC3E}">
        <p14:creationId xmlns:p14="http://schemas.microsoft.com/office/powerpoint/2010/main" val="21530057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67</a:t>
            </a:fld>
            <a:endParaRPr lang="en-US"/>
          </a:p>
        </p:txBody>
      </p:sp>
    </p:spTree>
    <p:extLst>
      <p:ext uri="{BB962C8B-B14F-4D97-AF65-F5344CB8AC3E}">
        <p14:creationId xmlns:p14="http://schemas.microsoft.com/office/powerpoint/2010/main" val="13859661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68</a:t>
            </a:fld>
            <a:endParaRPr lang="en-US"/>
          </a:p>
        </p:txBody>
      </p:sp>
    </p:spTree>
    <p:extLst>
      <p:ext uri="{BB962C8B-B14F-4D97-AF65-F5344CB8AC3E}">
        <p14:creationId xmlns:p14="http://schemas.microsoft.com/office/powerpoint/2010/main" val="22178777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69</a:t>
            </a:fld>
            <a:endParaRPr lang="en-US"/>
          </a:p>
        </p:txBody>
      </p:sp>
    </p:spTree>
    <p:extLst>
      <p:ext uri="{BB962C8B-B14F-4D97-AF65-F5344CB8AC3E}">
        <p14:creationId xmlns:p14="http://schemas.microsoft.com/office/powerpoint/2010/main" val="15058220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70</a:t>
            </a:fld>
            <a:endParaRPr lang="en-US"/>
          </a:p>
        </p:txBody>
      </p:sp>
    </p:spTree>
    <p:extLst>
      <p:ext uri="{BB962C8B-B14F-4D97-AF65-F5344CB8AC3E}">
        <p14:creationId xmlns:p14="http://schemas.microsoft.com/office/powerpoint/2010/main" val="303250171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71</a:t>
            </a:fld>
            <a:endParaRPr lang="en-US"/>
          </a:p>
        </p:txBody>
      </p:sp>
    </p:spTree>
    <p:extLst>
      <p:ext uri="{BB962C8B-B14F-4D97-AF65-F5344CB8AC3E}">
        <p14:creationId xmlns:p14="http://schemas.microsoft.com/office/powerpoint/2010/main" val="27943972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72</a:t>
            </a:fld>
            <a:endParaRPr lang="en-US"/>
          </a:p>
        </p:txBody>
      </p:sp>
    </p:spTree>
    <p:extLst>
      <p:ext uri="{BB962C8B-B14F-4D97-AF65-F5344CB8AC3E}">
        <p14:creationId xmlns:p14="http://schemas.microsoft.com/office/powerpoint/2010/main" val="504150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73</a:t>
            </a:fld>
            <a:endParaRPr lang="en-US"/>
          </a:p>
        </p:txBody>
      </p:sp>
    </p:spTree>
    <p:extLst>
      <p:ext uri="{BB962C8B-B14F-4D97-AF65-F5344CB8AC3E}">
        <p14:creationId xmlns:p14="http://schemas.microsoft.com/office/powerpoint/2010/main" val="865720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10</a:t>
            </a:fld>
            <a:endParaRPr lang="en-US"/>
          </a:p>
        </p:txBody>
      </p:sp>
    </p:spTree>
    <p:extLst>
      <p:ext uri="{BB962C8B-B14F-4D97-AF65-F5344CB8AC3E}">
        <p14:creationId xmlns:p14="http://schemas.microsoft.com/office/powerpoint/2010/main" val="75031733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74</a:t>
            </a:fld>
            <a:endParaRPr lang="en-US"/>
          </a:p>
        </p:txBody>
      </p:sp>
    </p:spTree>
    <p:extLst>
      <p:ext uri="{BB962C8B-B14F-4D97-AF65-F5344CB8AC3E}">
        <p14:creationId xmlns:p14="http://schemas.microsoft.com/office/powerpoint/2010/main" val="14031816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75</a:t>
            </a:fld>
            <a:endParaRPr lang="en-US"/>
          </a:p>
        </p:txBody>
      </p:sp>
    </p:spTree>
    <p:extLst>
      <p:ext uri="{BB962C8B-B14F-4D97-AF65-F5344CB8AC3E}">
        <p14:creationId xmlns:p14="http://schemas.microsoft.com/office/powerpoint/2010/main" val="1951379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76</a:t>
            </a:fld>
            <a:endParaRPr lang="en-US"/>
          </a:p>
        </p:txBody>
      </p:sp>
    </p:spTree>
    <p:extLst>
      <p:ext uri="{BB962C8B-B14F-4D97-AF65-F5344CB8AC3E}">
        <p14:creationId xmlns:p14="http://schemas.microsoft.com/office/powerpoint/2010/main" val="7110197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77</a:t>
            </a:fld>
            <a:endParaRPr lang="en-US"/>
          </a:p>
        </p:txBody>
      </p:sp>
    </p:spTree>
    <p:extLst>
      <p:ext uri="{BB962C8B-B14F-4D97-AF65-F5344CB8AC3E}">
        <p14:creationId xmlns:p14="http://schemas.microsoft.com/office/powerpoint/2010/main" val="288328728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78</a:t>
            </a:fld>
            <a:endParaRPr lang="en-US"/>
          </a:p>
        </p:txBody>
      </p:sp>
    </p:spTree>
    <p:extLst>
      <p:ext uri="{BB962C8B-B14F-4D97-AF65-F5344CB8AC3E}">
        <p14:creationId xmlns:p14="http://schemas.microsoft.com/office/powerpoint/2010/main" val="30184201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79</a:t>
            </a:fld>
            <a:endParaRPr lang="en-US"/>
          </a:p>
        </p:txBody>
      </p:sp>
    </p:spTree>
    <p:extLst>
      <p:ext uri="{BB962C8B-B14F-4D97-AF65-F5344CB8AC3E}">
        <p14:creationId xmlns:p14="http://schemas.microsoft.com/office/powerpoint/2010/main" val="161722308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80</a:t>
            </a:fld>
            <a:endParaRPr lang="en-US"/>
          </a:p>
        </p:txBody>
      </p:sp>
    </p:spTree>
    <p:extLst>
      <p:ext uri="{BB962C8B-B14F-4D97-AF65-F5344CB8AC3E}">
        <p14:creationId xmlns:p14="http://schemas.microsoft.com/office/powerpoint/2010/main" val="5136088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81</a:t>
            </a:fld>
            <a:endParaRPr lang="en-US"/>
          </a:p>
        </p:txBody>
      </p:sp>
    </p:spTree>
    <p:extLst>
      <p:ext uri="{BB962C8B-B14F-4D97-AF65-F5344CB8AC3E}">
        <p14:creationId xmlns:p14="http://schemas.microsoft.com/office/powerpoint/2010/main" val="390538167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82</a:t>
            </a:fld>
            <a:endParaRPr lang="en-US"/>
          </a:p>
        </p:txBody>
      </p:sp>
    </p:spTree>
    <p:extLst>
      <p:ext uri="{BB962C8B-B14F-4D97-AF65-F5344CB8AC3E}">
        <p14:creationId xmlns:p14="http://schemas.microsoft.com/office/powerpoint/2010/main" val="340640139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83</a:t>
            </a:fld>
            <a:endParaRPr lang="en-US"/>
          </a:p>
        </p:txBody>
      </p:sp>
    </p:spTree>
    <p:extLst>
      <p:ext uri="{BB962C8B-B14F-4D97-AF65-F5344CB8AC3E}">
        <p14:creationId xmlns:p14="http://schemas.microsoft.com/office/powerpoint/2010/main" val="1348062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11</a:t>
            </a:fld>
            <a:endParaRPr lang="en-US"/>
          </a:p>
        </p:txBody>
      </p:sp>
    </p:spTree>
    <p:extLst>
      <p:ext uri="{BB962C8B-B14F-4D97-AF65-F5344CB8AC3E}">
        <p14:creationId xmlns:p14="http://schemas.microsoft.com/office/powerpoint/2010/main" val="234666714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84</a:t>
            </a:fld>
            <a:endParaRPr lang="en-US"/>
          </a:p>
        </p:txBody>
      </p:sp>
    </p:spTree>
    <p:extLst>
      <p:ext uri="{BB962C8B-B14F-4D97-AF65-F5344CB8AC3E}">
        <p14:creationId xmlns:p14="http://schemas.microsoft.com/office/powerpoint/2010/main" val="52332106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85</a:t>
            </a:fld>
            <a:endParaRPr lang="en-US"/>
          </a:p>
        </p:txBody>
      </p:sp>
    </p:spTree>
    <p:extLst>
      <p:ext uri="{BB962C8B-B14F-4D97-AF65-F5344CB8AC3E}">
        <p14:creationId xmlns:p14="http://schemas.microsoft.com/office/powerpoint/2010/main" val="291034906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86</a:t>
            </a:fld>
            <a:endParaRPr lang="en-US"/>
          </a:p>
        </p:txBody>
      </p:sp>
    </p:spTree>
    <p:extLst>
      <p:ext uri="{BB962C8B-B14F-4D97-AF65-F5344CB8AC3E}">
        <p14:creationId xmlns:p14="http://schemas.microsoft.com/office/powerpoint/2010/main" val="10672062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87</a:t>
            </a:fld>
            <a:endParaRPr lang="en-US"/>
          </a:p>
        </p:txBody>
      </p:sp>
    </p:spTree>
    <p:extLst>
      <p:ext uri="{BB962C8B-B14F-4D97-AF65-F5344CB8AC3E}">
        <p14:creationId xmlns:p14="http://schemas.microsoft.com/office/powerpoint/2010/main" val="7177355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88</a:t>
            </a:fld>
            <a:endParaRPr lang="en-US"/>
          </a:p>
        </p:txBody>
      </p:sp>
    </p:spTree>
    <p:extLst>
      <p:ext uri="{BB962C8B-B14F-4D97-AF65-F5344CB8AC3E}">
        <p14:creationId xmlns:p14="http://schemas.microsoft.com/office/powerpoint/2010/main" val="106227768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89</a:t>
            </a:fld>
            <a:endParaRPr lang="en-US"/>
          </a:p>
        </p:txBody>
      </p:sp>
    </p:spTree>
    <p:extLst>
      <p:ext uri="{BB962C8B-B14F-4D97-AF65-F5344CB8AC3E}">
        <p14:creationId xmlns:p14="http://schemas.microsoft.com/office/powerpoint/2010/main" val="12698362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90</a:t>
            </a:fld>
            <a:endParaRPr lang="en-US"/>
          </a:p>
        </p:txBody>
      </p:sp>
    </p:spTree>
    <p:extLst>
      <p:ext uri="{BB962C8B-B14F-4D97-AF65-F5344CB8AC3E}">
        <p14:creationId xmlns:p14="http://schemas.microsoft.com/office/powerpoint/2010/main" val="248216269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91</a:t>
            </a:fld>
            <a:endParaRPr lang="en-US"/>
          </a:p>
        </p:txBody>
      </p:sp>
    </p:spTree>
    <p:extLst>
      <p:ext uri="{BB962C8B-B14F-4D97-AF65-F5344CB8AC3E}">
        <p14:creationId xmlns:p14="http://schemas.microsoft.com/office/powerpoint/2010/main" val="398019624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92</a:t>
            </a:fld>
            <a:endParaRPr lang="en-US"/>
          </a:p>
        </p:txBody>
      </p:sp>
    </p:spTree>
    <p:extLst>
      <p:ext uri="{BB962C8B-B14F-4D97-AF65-F5344CB8AC3E}">
        <p14:creationId xmlns:p14="http://schemas.microsoft.com/office/powerpoint/2010/main" val="167605187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93</a:t>
            </a:fld>
            <a:endParaRPr lang="en-US"/>
          </a:p>
        </p:txBody>
      </p:sp>
    </p:spTree>
    <p:extLst>
      <p:ext uri="{BB962C8B-B14F-4D97-AF65-F5344CB8AC3E}">
        <p14:creationId xmlns:p14="http://schemas.microsoft.com/office/powerpoint/2010/main" val="286552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12</a:t>
            </a:fld>
            <a:endParaRPr lang="en-US"/>
          </a:p>
        </p:txBody>
      </p:sp>
    </p:spTree>
    <p:extLst>
      <p:ext uri="{BB962C8B-B14F-4D97-AF65-F5344CB8AC3E}">
        <p14:creationId xmlns:p14="http://schemas.microsoft.com/office/powerpoint/2010/main" val="117604026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94</a:t>
            </a:fld>
            <a:endParaRPr lang="en-US"/>
          </a:p>
        </p:txBody>
      </p:sp>
    </p:spTree>
    <p:extLst>
      <p:ext uri="{BB962C8B-B14F-4D97-AF65-F5344CB8AC3E}">
        <p14:creationId xmlns:p14="http://schemas.microsoft.com/office/powerpoint/2010/main" val="348226921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96</a:t>
            </a:fld>
            <a:endParaRPr lang="en-US"/>
          </a:p>
        </p:txBody>
      </p:sp>
    </p:spTree>
    <p:extLst>
      <p:ext uri="{BB962C8B-B14F-4D97-AF65-F5344CB8AC3E}">
        <p14:creationId xmlns:p14="http://schemas.microsoft.com/office/powerpoint/2010/main" val="291011469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97</a:t>
            </a:fld>
            <a:endParaRPr lang="en-US"/>
          </a:p>
        </p:txBody>
      </p:sp>
    </p:spTree>
    <p:extLst>
      <p:ext uri="{BB962C8B-B14F-4D97-AF65-F5344CB8AC3E}">
        <p14:creationId xmlns:p14="http://schemas.microsoft.com/office/powerpoint/2010/main" val="204884011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98</a:t>
            </a:fld>
            <a:endParaRPr lang="en-US"/>
          </a:p>
        </p:txBody>
      </p:sp>
    </p:spTree>
    <p:extLst>
      <p:ext uri="{BB962C8B-B14F-4D97-AF65-F5344CB8AC3E}">
        <p14:creationId xmlns:p14="http://schemas.microsoft.com/office/powerpoint/2010/main" val="207910280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99</a:t>
            </a:fld>
            <a:endParaRPr lang="en-US"/>
          </a:p>
        </p:txBody>
      </p:sp>
    </p:spTree>
    <p:extLst>
      <p:ext uri="{BB962C8B-B14F-4D97-AF65-F5344CB8AC3E}">
        <p14:creationId xmlns:p14="http://schemas.microsoft.com/office/powerpoint/2010/main" val="161563969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100</a:t>
            </a:fld>
            <a:endParaRPr lang="en-US"/>
          </a:p>
        </p:txBody>
      </p:sp>
    </p:spTree>
    <p:extLst>
      <p:ext uri="{BB962C8B-B14F-4D97-AF65-F5344CB8AC3E}">
        <p14:creationId xmlns:p14="http://schemas.microsoft.com/office/powerpoint/2010/main" val="77649596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101</a:t>
            </a:fld>
            <a:endParaRPr lang="en-US"/>
          </a:p>
        </p:txBody>
      </p:sp>
    </p:spTree>
    <p:extLst>
      <p:ext uri="{BB962C8B-B14F-4D97-AF65-F5344CB8AC3E}">
        <p14:creationId xmlns:p14="http://schemas.microsoft.com/office/powerpoint/2010/main" val="62214160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102</a:t>
            </a:fld>
            <a:endParaRPr lang="en-US"/>
          </a:p>
        </p:txBody>
      </p:sp>
    </p:spTree>
    <p:extLst>
      <p:ext uri="{BB962C8B-B14F-4D97-AF65-F5344CB8AC3E}">
        <p14:creationId xmlns:p14="http://schemas.microsoft.com/office/powerpoint/2010/main" val="311356571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103</a:t>
            </a:fld>
            <a:endParaRPr lang="en-US"/>
          </a:p>
        </p:txBody>
      </p:sp>
    </p:spTree>
    <p:extLst>
      <p:ext uri="{BB962C8B-B14F-4D97-AF65-F5344CB8AC3E}">
        <p14:creationId xmlns:p14="http://schemas.microsoft.com/office/powerpoint/2010/main" val="80858475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D15E4-F441-4055-A9EB-A8DCC8E17CAE}" type="slidenum">
              <a:rPr lang="en-US" smtClean="0"/>
              <a:t>104</a:t>
            </a:fld>
            <a:endParaRPr lang="en-US"/>
          </a:p>
        </p:txBody>
      </p:sp>
    </p:spTree>
    <p:extLst>
      <p:ext uri="{BB962C8B-B14F-4D97-AF65-F5344CB8AC3E}">
        <p14:creationId xmlns:p14="http://schemas.microsoft.com/office/powerpoint/2010/main" val="2035683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E7196-0A1D-43F9-96F8-6131A8C3E5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591A347-14E4-4DA6-8466-E20F5DD0C1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F25BB59-6C06-4608-B9C2-AFD556E0E88B}"/>
              </a:ext>
            </a:extLst>
          </p:cNvPr>
          <p:cNvSpPr>
            <a:spLocks noGrp="1"/>
          </p:cNvSpPr>
          <p:nvPr>
            <p:ph type="dt" sz="half" idx="10"/>
          </p:nvPr>
        </p:nvSpPr>
        <p:spPr/>
        <p:txBody>
          <a:bodyPr/>
          <a:lstStyle/>
          <a:p>
            <a:fld id="{3717A1C5-95F7-4229-A93B-29F7FF3DA000}" type="datetimeFigureOut">
              <a:rPr lang="en-IN" smtClean="0"/>
              <a:pPr/>
              <a:t>06-11-2024</a:t>
            </a:fld>
            <a:endParaRPr lang="en-IN"/>
          </a:p>
        </p:txBody>
      </p:sp>
      <p:sp>
        <p:nvSpPr>
          <p:cNvPr id="5" name="Footer Placeholder 4">
            <a:extLst>
              <a:ext uri="{FF2B5EF4-FFF2-40B4-BE49-F238E27FC236}">
                <a16:creationId xmlns:a16="http://schemas.microsoft.com/office/drawing/2014/main" id="{DE024737-A7EA-405D-9C53-00DC763580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5AFCA8F-5152-4E17-A634-AAC30C0A16CE}"/>
              </a:ext>
            </a:extLst>
          </p:cNvPr>
          <p:cNvSpPr>
            <a:spLocks noGrp="1"/>
          </p:cNvSpPr>
          <p:nvPr>
            <p:ph type="sldNum" sz="quarter" idx="12"/>
          </p:nvPr>
        </p:nvSpPr>
        <p:spPr/>
        <p:txBody>
          <a:bodyPr/>
          <a:lstStyle/>
          <a:p>
            <a:fld id="{F77729C9-FBBD-4916-93BC-8B48DFD0D00A}" type="slidenum">
              <a:rPr lang="en-IN" smtClean="0"/>
              <a:pPr/>
              <a:t>‹#›</a:t>
            </a:fld>
            <a:endParaRPr lang="en-IN"/>
          </a:p>
        </p:txBody>
      </p:sp>
    </p:spTree>
    <p:extLst>
      <p:ext uri="{BB962C8B-B14F-4D97-AF65-F5344CB8AC3E}">
        <p14:creationId xmlns:p14="http://schemas.microsoft.com/office/powerpoint/2010/main" val="250938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81B9E-9443-4F41-8CDB-8E6E4CF2707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637440A-C0A0-4620-8CB7-BC24F4E100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1ECDE26-EE92-4514-B595-DD288D69BDDA}"/>
              </a:ext>
            </a:extLst>
          </p:cNvPr>
          <p:cNvSpPr>
            <a:spLocks noGrp="1"/>
          </p:cNvSpPr>
          <p:nvPr>
            <p:ph type="dt" sz="half" idx="10"/>
          </p:nvPr>
        </p:nvSpPr>
        <p:spPr/>
        <p:txBody>
          <a:bodyPr/>
          <a:lstStyle/>
          <a:p>
            <a:fld id="{3717A1C5-95F7-4229-A93B-29F7FF3DA000}" type="datetimeFigureOut">
              <a:rPr lang="en-IN" smtClean="0"/>
              <a:pPr/>
              <a:t>06-11-2024</a:t>
            </a:fld>
            <a:endParaRPr lang="en-IN"/>
          </a:p>
        </p:txBody>
      </p:sp>
      <p:sp>
        <p:nvSpPr>
          <p:cNvPr id="5" name="Footer Placeholder 4">
            <a:extLst>
              <a:ext uri="{FF2B5EF4-FFF2-40B4-BE49-F238E27FC236}">
                <a16:creationId xmlns:a16="http://schemas.microsoft.com/office/drawing/2014/main" id="{CAB18649-6317-4A86-BF87-6BCCFA208E2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A9FA2ED-B0E3-48EA-BF01-F14C24A36C7D}"/>
              </a:ext>
            </a:extLst>
          </p:cNvPr>
          <p:cNvSpPr>
            <a:spLocks noGrp="1"/>
          </p:cNvSpPr>
          <p:nvPr>
            <p:ph type="sldNum" sz="quarter" idx="12"/>
          </p:nvPr>
        </p:nvSpPr>
        <p:spPr/>
        <p:txBody>
          <a:bodyPr/>
          <a:lstStyle/>
          <a:p>
            <a:fld id="{F77729C9-FBBD-4916-93BC-8B48DFD0D00A}" type="slidenum">
              <a:rPr lang="en-IN" smtClean="0"/>
              <a:pPr/>
              <a:t>‹#›</a:t>
            </a:fld>
            <a:endParaRPr lang="en-IN"/>
          </a:p>
        </p:txBody>
      </p:sp>
    </p:spTree>
    <p:extLst>
      <p:ext uri="{BB962C8B-B14F-4D97-AF65-F5344CB8AC3E}">
        <p14:creationId xmlns:p14="http://schemas.microsoft.com/office/powerpoint/2010/main" val="87627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195C72-B502-4011-AB72-4BBC7CCE949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1A45A48-60F9-47B3-9E1A-0E76EE6ED6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1C2F640-11BE-4566-9603-D1D7F7E96FC4}"/>
              </a:ext>
            </a:extLst>
          </p:cNvPr>
          <p:cNvSpPr>
            <a:spLocks noGrp="1"/>
          </p:cNvSpPr>
          <p:nvPr>
            <p:ph type="dt" sz="half" idx="10"/>
          </p:nvPr>
        </p:nvSpPr>
        <p:spPr/>
        <p:txBody>
          <a:bodyPr/>
          <a:lstStyle/>
          <a:p>
            <a:fld id="{3717A1C5-95F7-4229-A93B-29F7FF3DA000}" type="datetimeFigureOut">
              <a:rPr lang="en-IN" smtClean="0"/>
              <a:pPr/>
              <a:t>06-11-2024</a:t>
            </a:fld>
            <a:endParaRPr lang="en-IN"/>
          </a:p>
        </p:txBody>
      </p:sp>
      <p:sp>
        <p:nvSpPr>
          <p:cNvPr id="5" name="Footer Placeholder 4">
            <a:extLst>
              <a:ext uri="{FF2B5EF4-FFF2-40B4-BE49-F238E27FC236}">
                <a16:creationId xmlns:a16="http://schemas.microsoft.com/office/drawing/2014/main" id="{BF45CB06-5043-4F88-9848-829BAD7A0D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B693EAC-3ADD-4236-B7D3-0540B8D65BEC}"/>
              </a:ext>
            </a:extLst>
          </p:cNvPr>
          <p:cNvSpPr>
            <a:spLocks noGrp="1"/>
          </p:cNvSpPr>
          <p:nvPr>
            <p:ph type="sldNum" sz="quarter" idx="12"/>
          </p:nvPr>
        </p:nvSpPr>
        <p:spPr/>
        <p:txBody>
          <a:bodyPr/>
          <a:lstStyle/>
          <a:p>
            <a:fld id="{F77729C9-FBBD-4916-93BC-8B48DFD0D00A}" type="slidenum">
              <a:rPr lang="en-IN" smtClean="0"/>
              <a:pPr/>
              <a:t>‹#›</a:t>
            </a:fld>
            <a:endParaRPr lang="en-IN"/>
          </a:p>
        </p:txBody>
      </p:sp>
    </p:spTree>
    <p:extLst>
      <p:ext uri="{BB962C8B-B14F-4D97-AF65-F5344CB8AC3E}">
        <p14:creationId xmlns:p14="http://schemas.microsoft.com/office/powerpoint/2010/main" val="2910687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97697-0E3B-45DE-993E-41D6192C547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4F5D431-817D-468E-AC74-4AEFB8C24B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E66076-D71B-432E-B3DA-D6BFA8E70485}"/>
              </a:ext>
            </a:extLst>
          </p:cNvPr>
          <p:cNvSpPr>
            <a:spLocks noGrp="1"/>
          </p:cNvSpPr>
          <p:nvPr>
            <p:ph type="dt" sz="half" idx="10"/>
          </p:nvPr>
        </p:nvSpPr>
        <p:spPr/>
        <p:txBody>
          <a:bodyPr/>
          <a:lstStyle/>
          <a:p>
            <a:fld id="{3717A1C5-95F7-4229-A93B-29F7FF3DA000}" type="datetimeFigureOut">
              <a:rPr lang="en-IN" smtClean="0"/>
              <a:pPr/>
              <a:t>06-11-2024</a:t>
            </a:fld>
            <a:endParaRPr lang="en-IN"/>
          </a:p>
        </p:txBody>
      </p:sp>
      <p:sp>
        <p:nvSpPr>
          <p:cNvPr id="5" name="Footer Placeholder 4">
            <a:extLst>
              <a:ext uri="{FF2B5EF4-FFF2-40B4-BE49-F238E27FC236}">
                <a16:creationId xmlns:a16="http://schemas.microsoft.com/office/drawing/2014/main" id="{86E9EAE1-A891-420F-AABF-E5D3570753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2050AF0-4B82-4D90-9977-2702EFAD047E}"/>
              </a:ext>
            </a:extLst>
          </p:cNvPr>
          <p:cNvSpPr>
            <a:spLocks noGrp="1"/>
          </p:cNvSpPr>
          <p:nvPr>
            <p:ph type="sldNum" sz="quarter" idx="12"/>
          </p:nvPr>
        </p:nvSpPr>
        <p:spPr/>
        <p:txBody>
          <a:bodyPr/>
          <a:lstStyle/>
          <a:p>
            <a:fld id="{F77729C9-FBBD-4916-93BC-8B48DFD0D00A}" type="slidenum">
              <a:rPr lang="en-IN" smtClean="0"/>
              <a:pPr/>
              <a:t>‹#›</a:t>
            </a:fld>
            <a:endParaRPr lang="en-IN"/>
          </a:p>
        </p:txBody>
      </p:sp>
    </p:spTree>
    <p:extLst>
      <p:ext uri="{BB962C8B-B14F-4D97-AF65-F5344CB8AC3E}">
        <p14:creationId xmlns:p14="http://schemas.microsoft.com/office/powerpoint/2010/main" val="3998037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76000-B1F3-49B4-8840-4F2FE09F31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F9AD8B6-0C53-47EB-9E27-9A8CFF9C0D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4A0F0A-5BC1-44A8-A937-DAAFBEA3CE4A}"/>
              </a:ext>
            </a:extLst>
          </p:cNvPr>
          <p:cNvSpPr>
            <a:spLocks noGrp="1"/>
          </p:cNvSpPr>
          <p:nvPr>
            <p:ph type="dt" sz="half" idx="10"/>
          </p:nvPr>
        </p:nvSpPr>
        <p:spPr/>
        <p:txBody>
          <a:bodyPr/>
          <a:lstStyle/>
          <a:p>
            <a:fld id="{3717A1C5-95F7-4229-A93B-29F7FF3DA000}" type="datetimeFigureOut">
              <a:rPr lang="en-IN" smtClean="0"/>
              <a:pPr/>
              <a:t>06-11-2024</a:t>
            </a:fld>
            <a:endParaRPr lang="en-IN"/>
          </a:p>
        </p:txBody>
      </p:sp>
      <p:sp>
        <p:nvSpPr>
          <p:cNvPr id="5" name="Footer Placeholder 4">
            <a:extLst>
              <a:ext uri="{FF2B5EF4-FFF2-40B4-BE49-F238E27FC236}">
                <a16:creationId xmlns:a16="http://schemas.microsoft.com/office/drawing/2014/main" id="{D516B7DB-3DF3-4E87-84F1-6D3BB836F2B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2586888-F8BA-4159-BE04-8C9B0A74B0BB}"/>
              </a:ext>
            </a:extLst>
          </p:cNvPr>
          <p:cNvSpPr>
            <a:spLocks noGrp="1"/>
          </p:cNvSpPr>
          <p:nvPr>
            <p:ph type="sldNum" sz="quarter" idx="12"/>
          </p:nvPr>
        </p:nvSpPr>
        <p:spPr/>
        <p:txBody>
          <a:bodyPr/>
          <a:lstStyle/>
          <a:p>
            <a:fld id="{F77729C9-FBBD-4916-93BC-8B48DFD0D00A}" type="slidenum">
              <a:rPr lang="en-IN" smtClean="0"/>
              <a:pPr/>
              <a:t>‹#›</a:t>
            </a:fld>
            <a:endParaRPr lang="en-IN"/>
          </a:p>
        </p:txBody>
      </p:sp>
    </p:spTree>
    <p:extLst>
      <p:ext uri="{BB962C8B-B14F-4D97-AF65-F5344CB8AC3E}">
        <p14:creationId xmlns:p14="http://schemas.microsoft.com/office/powerpoint/2010/main" val="289118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1BC13-A691-4A44-8F09-DEAB94E6E21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C0470BA-CF69-482F-86D7-B3B2B810398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6EF3F02-F9D9-4D4B-932D-10D3C701513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154D0B3-961E-4BAC-9CA4-08D89CF82A20}"/>
              </a:ext>
            </a:extLst>
          </p:cNvPr>
          <p:cNvSpPr>
            <a:spLocks noGrp="1"/>
          </p:cNvSpPr>
          <p:nvPr>
            <p:ph type="dt" sz="half" idx="10"/>
          </p:nvPr>
        </p:nvSpPr>
        <p:spPr/>
        <p:txBody>
          <a:bodyPr/>
          <a:lstStyle/>
          <a:p>
            <a:fld id="{3717A1C5-95F7-4229-A93B-29F7FF3DA000}" type="datetimeFigureOut">
              <a:rPr lang="en-IN" smtClean="0"/>
              <a:pPr/>
              <a:t>06-11-2024</a:t>
            </a:fld>
            <a:endParaRPr lang="en-IN"/>
          </a:p>
        </p:txBody>
      </p:sp>
      <p:sp>
        <p:nvSpPr>
          <p:cNvPr id="6" name="Footer Placeholder 5">
            <a:extLst>
              <a:ext uri="{FF2B5EF4-FFF2-40B4-BE49-F238E27FC236}">
                <a16:creationId xmlns:a16="http://schemas.microsoft.com/office/drawing/2014/main" id="{8DD4364F-C564-48E4-84D0-352B17CE696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6B6F2F7-150E-4C49-B6B7-8E72E6E8E5A4}"/>
              </a:ext>
            </a:extLst>
          </p:cNvPr>
          <p:cNvSpPr>
            <a:spLocks noGrp="1"/>
          </p:cNvSpPr>
          <p:nvPr>
            <p:ph type="sldNum" sz="quarter" idx="12"/>
          </p:nvPr>
        </p:nvSpPr>
        <p:spPr/>
        <p:txBody>
          <a:bodyPr/>
          <a:lstStyle/>
          <a:p>
            <a:fld id="{F77729C9-FBBD-4916-93BC-8B48DFD0D00A}" type="slidenum">
              <a:rPr lang="en-IN" smtClean="0"/>
              <a:pPr/>
              <a:t>‹#›</a:t>
            </a:fld>
            <a:endParaRPr lang="en-IN"/>
          </a:p>
        </p:txBody>
      </p:sp>
    </p:spTree>
    <p:extLst>
      <p:ext uri="{BB962C8B-B14F-4D97-AF65-F5344CB8AC3E}">
        <p14:creationId xmlns:p14="http://schemas.microsoft.com/office/powerpoint/2010/main" val="175150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61F13-E7B0-4450-891A-12D3F00317C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A070134-48F1-45F0-9C63-38634B426A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4F6F59C-8B0A-4097-8A5D-BA9FB1FC2E6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C0E4A01-83B3-465C-B056-C028FF594C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DF7CD2-C62B-450F-A438-929A17296D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13DBE79-A9B6-48AB-9F01-88AA6A05B5CE}"/>
              </a:ext>
            </a:extLst>
          </p:cNvPr>
          <p:cNvSpPr>
            <a:spLocks noGrp="1"/>
          </p:cNvSpPr>
          <p:nvPr>
            <p:ph type="dt" sz="half" idx="10"/>
          </p:nvPr>
        </p:nvSpPr>
        <p:spPr/>
        <p:txBody>
          <a:bodyPr/>
          <a:lstStyle/>
          <a:p>
            <a:fld id="{3717A1C5-95F7-4229-A93B-29F7FF3DA000}" type="datetimeFigureOut">
              <a:rPr lang="en-IN" smtClean="0"/>
              <a:pPr/>
              <a:t>06-11-2024</a:t>
            </a:fld>
            <a:endParaRPr lang="en-IN"/>
          </a:p>
        </p:txBody>
      </p:sp>
      <p:sp>
        <p:nvSpPr>
          <p:cNvPr id="8" name="Footer Placeholder 7">
            <a:extLst>
              <a:ext uri="{FF2B5EF4-FFF2-40B4-BE49-F238E27FC236}">
                <a16:creationId xmlns:a16="http://schemas.microsoft.com/office/drawing/2014/main" id="{FCA1A849-F61D-416C-82D9-FD2F0D5B297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D4E5968-BD8E-49EA-B1C0-883FDCD51EFD}"/>
              </a:ext>
            </a:extLst>
          </p:cNvPr>
          <p:cNvSpPr>
            <a:spLocks noGrp="1"/>
          </p:cNvSpPr>
          <p:nvPr>
            <p:ph type="sldNum" sz="quarter" idx="12"/>
          </p:nvPr>
        </p:nvSpPr>
        <p:spPr/>
        <p:txBody>
          <a:bodyPr/>
          <a:lstStyle/>
          <a:p>
            <a:fld id="{F77729C9-FBBD-4916-93BC-8B48DFD0D00A}" type="slidenum">
              <a:rPr lang="en-IN" smtClean="0"/>
              <a:pPr/>
              <a:t>‹#›</a:t>
            </a:fld>
            <a:endParaRPr lang="en-IN"/>
          </a:p>
        </p:txBody>
      </p:sp>
    </p:spTree>
    <p:extLst>
      <p:ext uri="{BB962C8B-B14F-4D97-AF65-F5344CB8AC3E}">
        <p14:creationId xmlns:p14="http://schemas.microsoft.com/office/powerpoint/2010/main" val="4074283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5C0C5-C1DF-4B30-86BF-702058A0901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9980EB2-6319-452D-816A-655EE9C34746}"/>
              </a:ext>
            </a:extLst>
          </p:cNvPr>
          <p:cNvSpPr>
            <a:spLocks noGrp="1"/>
          </p:cNvSpPr>
          <p:nvPr>
            <p:ph type="dt" sz="half" idx="10"/>
          </p:nvPr>
        </p:nvSpPr>
        <p:spPr/>
        <p:txBody>
          <a:bodyPr/>
          <a:lstStyle/>
          <a:p>
            <a:fld id="{3717A1C5-95F7-4229-A93B-29F7FF3DA000}" type="datetimeFigureOut">
              <a:rPr lang="en-IN" smtClean="0"/>
              <a:pPr/>
              <a:t>06-11-2024</a:t>
            </a:fld>
            <a:endParaRPr lang="en-IN"/>
          </a:p>
        </p:txBody>
      </p:sp>
      <p:sp>
        <p:nvSpPr>
          <p:cNvPr id="4" name="Footer Placeholder 3">
            <a:extLst>
              <a:ext uri="{FF2B5EF4-FFF2-40B4-BE49-F238E27FC236}">
                <a16:creationId xmlns:a16="http://schemas.microsoft.com/office/drawing/2014/main" id="{12847E02-77DD-4F7C-9461-431051F3087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5B48EC9-FFDF-4F14-A006-9ED08C221D7A}"/>
              </a:ext>
            </a:extLst>
          </p:cNvPr>
          <p:cNvSpPr>
            <a:spLocks noGrp="1"/>
          </p:cNvSpPr>
          <p:nvPr>
            <p:ph type="sldNum" sz="quarter" idx="12"/>
          </p:nvPr>
        </p:nvSpPr>
        <p:spPr/>
        <p:txBody>
          <a:bodyPr/>
          <a:lstStyle/>
          <a:p>
            <a:fld id="{F77729C9-FBBD-4916-93BC-8B48DFD0D00A}" type="slidenum">
              <a:rPr lang="en-IN" smtClean="0"/>
              <a:pPr/>
              <a:t>‹#›</a:t>
            </a:fld>
            <a:endParaRPr lang="en-IN"/>
          </a:p>
        </p:txBody>
      </p:sp>
    </p:spTree>
    <p:extLst>
      <p:ext uri="{BB962C8B-B14F-4D97-AF65-F5344CB8AC3E}">
        <p14:creationId xmlns:p14="http://schemas.microsoft.com/office/powerpoint/2010/main" val="2735135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AC4010-3CC3-4ED9-BC47-437A2B95829A}"/>
              </a:ext>
            </a:extLst>
          </p:cNvPr>
          <p:cNvSpPr>
            <a:spLocks noGrp="1"/>
          </p:cNvSpPr>
          <p:nvPr>
            <p:ph type="dt" sz="half" idx="10"/>
          </p:nvPr>
        </p:nvSpPr>
        <p:spPr/>
        <p:txBody>
          <a:bodyPr/>
          <a:lstStyle/>
          <a:p>
            <a:fld id="{3717A1C5-95F7-4229-A93B-29F7FF3DA000}" type="datetimeFigureOut">
              <a:rPr lang="en-IN" smtClean="0"/>
              <a:pPr/>
              <a:t>06-11-2024</a:t>
            </a:fld>
            <a:endParaRPr lang="en-IN"/>
          </a:p>
        </p:txBody>
      </p:sp>
      <p:sp>
        <p:nvSpPr>
          <p:cNvPr id="3" name="Footer Placeholder 2">
            <a:extLst>
              <a:ext uri="{FF2B5EF4-FFF2-40B4-BE49-F238E27FC236}">
                <a16:creationId xmlns:a16="http://schemas.microsoft.com/office/drawing/2014/main" id="{E80484C3-38E2-44A7-AD87-98DF739A72E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707CE2B-838A-454A-852B-8EAFFA5BCF9F}"/>
              </a:ext>
            </a:extLst>
          </p:cNvPr>
          <p:cNvSpPr>
            <a:spLocks noGrp="1"/>
          </p:cNvSpPr>
          <p:nvPr>
            <p:ph type="sldNum" sz="quarter" idx="12"/>
          </p:nvPr>
        </p:nvSpPr>
        <p:spPr/>
        <p:txBody>
          <a:bodyPr/>
          <a:lstStyle/>
          <a:p>
            <a:fld id="{F77729C9-FBBD-4916-93BC-8B48DFD0D00A}" type="slidenum">
              <a:rPr lang="en-IN" smtClean="0"/>
              <a:pPr/>
              <a:t>‹#›</a:t>
            </a:fld>
            <a:endParaRPr lang="en-IN"/>
          </a:p>
        </p:txBody>
      </p:sp>
    </p:spTree>
    <p:extLst>
      <p:ext uri="{BB962C8B-B14F-4D97-AF65-F5344CB8AC3E}">
        <p14:creationId xmlns:p14="http://schemas.microsoft.com/office/powerpoint/2010/main" val="118088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18C39-136A-490F-82E6-B74F16102D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C4E3FA5-A6D0-407B-9353-45807BDC70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665529D-8A1D-4CEC-ACF2-A9668B5DFA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1B61FA-7B4A-49EE-9F1B-8F14E749EEA0}"/>
              </a:ext>
            </a:extLst>
          </p:cNvPr>
          <p:cNvSpPr>
            <a:spLocks noGrp="1"/>
          </p:cNvSpPr>
          <p:nvPr>
            <p:ph type="dt" sz="half" idx="10"/>
          </p:nvPr>
        </p:nvSpPr>
        <p:spPr/>
        <p:txBody>
          <a:bodyPr/>
          <a:lstStyle/>
          <a:p>
            <a:fld id="{3717A1C5-95F7-4229-A93B-29F7FF3DA000}" type="datetimeFigureOut">
              <a:rPr lang="en-IN" smtClean="0"/>
              <a:pPr/>
              <a:t>06-11-2024</a:t>
            </a:fld>
            <a:endParaRPr lang="en-IN"/>
          </a:p>
        </p:txBody>
      </p:sp>
      <p:sp>
        <p:nvSpPr>
          <p:cNvPr id="6" name="Footer Placeholder 5">
            <a:extLst>
              <a:ext uri="{FF2B5EF4-FFF2-40B4-BE49-F238E27FC236}">
                <a16:creationId xmlns:a16="http://schemas.microsoft.com/office/drawing/2014/main" id="{BB6BDBE7-EB71-426C-8E02-2F39733F7F4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4714907-13EA-4E79-8417-0EC5E502E486}"/>
              </a:ext>
            </a:extLst>
          </p:cNvPr>
          <p:cNvSpPr>
            <a:spLocks noGrp="1"/>
          </p:cNvSpPr>
          <p:nvPr>
            <p:ph type="sldNum" sz="quarter" idx="12"/>
          </p:nvPr>
        </p:nvSpPr>
        <p:spPr/>
        <p:txBody>
          <a:bodyPr/>
          <a:lstStyle/>
          <a:p>
            <a:fld id="{F77729C9-FBBD-4916-93BC-8B48DFD0D00A}" type="slidenum">
              <a:rPr lang="en-IN" smtClean="0"/>
              <a:pPr/>
              <a:t>‹#›</a:t>
            </a:fld>
            <a:endParaRPr lang="en-IN"/>
          </a:p>
        </p:txBody>
      </p:sp>
    </p:spTree>
    <p:extLst>
      <p:ext uri="{BB962C8B-B14F-4D97-AF65-F5344CB8AC3E}">
        <p14:creationId xmlns:p14="http://schemas.microsoft.com/office/powerpoint/2010/main" val="3337483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C4529-7C3C-4D10-AD9C-86CB67D2BF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2173FF7-1E37-47DA-BCCB-AFDD0F6F84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0C43DAF-8DA8-48F8-B118-56B11692BF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DBE107-EEF1-4F60-8BFB-A0B8F32EFE52}"/>
              </a:ext>
            </a:extLst>
          </p:cNvPr>
          <p:cNvSpPr>
            <a:spLocks noGrp="1"/>
          </p:cNvSpPr>
          <p:nvPr>
            <p:ph type="dt" sz="half" idx="10"/>
          </p:nvPr>
        </p:nvSpPr>
        <p:spPr/>
        <p:txBody>
          <a:bodyPr/>
          <a:lstStyle/>
          <a:p>
            <a:fld id="{3717A1C5-95F7-4229-A93B-29F7FF3DA000}" type="datetimeFigureOut">
              <a:rPr lang="en-IN" smtClean="0"/>
              <a:pPr/>
              <a:t>06-11-2024</a:t>
            </a:fld>
            <a:endParaRPr lang="en-IN"/>
          </a:p>
        </p:txBody>
      </p:sp>
      <p:sp>
        <p:nvSpPr>
          <p:cNvPr id="6" name="Footer Placeholder 5">
            <a:extLst>
              <a:ext uri="{FF2B5EF4-FFF2-40B4-BE49-F238E27FC236}">
                <a16:creationId xmlns:a16="http://schemas.microsoft.com/office/drawing/2014/main" id="{3BB2FC9C-1AB4-400D-8A60-C7B3A805855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125E51E-1606-443F-8DDC-5BC7A3D910FC}"/>
              </a:ext>
            </a:extLst>
          </p:cNvPr>
          <p:cNvSpPr>
            <a:spLocks noGrp="1"/>
          </p:cNvSpPr>
          <p:nvPr>
            <p:ph type="sldNum" sz="quarter" idx="12"/>
          </p:nvPr>
        </p:nvSpPr>
        <p:spPr/>
        <p:txBody>
          <a:bodyPr/>
          <a:lstStyle/>
          <a:p>
            <a:fld id="{F77729C9-FBBD-4916-93BC-8B48DFD0D00A}" type="slidenum">
              <a:rPr lang="en-IN" smtClean="0"/>
              <a:pPr/>
              <a:t>‹#›</a:t>
            </a:fld>
            <a:endParaRPr lang="en-IN"/>
          </a:p>
        </p:txBody>
      </p:sp>
    </p:spTree>
    <p:extLst>
      <p:ext uri="{BB962C8B-B14F-4D97-AF65-F5344CB8AC3E}">
        <p14:creationId xmlns:p14="http://schemas.microsoft.com/office/powerpoint/2010/main" val="805698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435DF9-745D-444C-9DD7-A6DD954688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FA09DCF-D326-45B4-9E4E-070E325317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480EC5D-D4D0-42B9-9170-212F1B335C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17A1C5-95F7-4229-A93B-29F7FF3DA000}" type="datetimeFigureOut">
              <a:rPr lang="en-IN" smtClean="0"/>
              <a:pPr/>
              <a:t>06-11-2024</a:t>
            </a:fld>
            <a:endParaRPr lang="en-IN"/>
          </a:p>
        </p:txBody>
      </p:sp>
      <p:sp>
        <p:nvSpPr>
          <p:cNvPr id="5" name="Footer Placeholder 4">
            <a:extLst>
              <a:ext uri="{FF2B5EF4-FFF2-40B4-BE49-F238E27FC236}">
                <a16:creationId xmlns:a16="http://schemas.microsoft.com/office/drawing/2014/main" id="{D77E3022-2659-46A1-A7BE-9894421E21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6EAFC63-250A-46C7-8FC2-85F3F3181D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7729C9-FBBD-4916-93BC-8B48DFD0D00A}" type="slidenum">
              <a:rPr lang="en-IN" smtClean="0"/>
              <a:pPr/>
              <a:t>‹#›</a:t>
            </a:fld>
            <a:endParaRPr lang="en-IN"/>
          </a:p>
        </p:txBody>
      </p:sp>
    </p:spTree>
    <p:extLst>
      <p:ext uri="{BB962C8B-B14F-4D97-AF65-F5344CB8AC3E}">
        <p14:creationId xmlns:p14="http://schemas.microsoft.com/office/powerpoint/2010/main" val="29214269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0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5.xml"/><Relationship Id="rId1" Type="http://schemas.openxmlformats.org/officeDocument/2006/relationships/slideLayout" Target="../slideLayouts/slideLayout2.xml"/><Relationship Id="rId5" Type="http://schemas.openxmlformats.org/officeDocument/2006/relationships/image" Target="../media/image102.jpeg"/><Relationship Id="rId4" Type="http://schemas.openxmlformats.org/officeDocument/2006/relationships/image" Target="../media/image101.gif"/></Relationships>
</file>

<file path=ppt/slides/_rels/slide10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104.jpeg"/><Relationship Id="rId4" Type="http://schemas.openxmlformats.org/officeDocument/2006/relationships/image" Target="../media/image103.jpeg"/></Relationships>
</file>

<file path=ppt/slides/_rels/slide10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105.jpeg"/></Relationships>
</file>

<file path=ppt/slides/_rels/slide10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106.jpeg"/></Relationships>
</file>

<file path=ppt/slides/_rels/slide10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0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0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10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1080.png"/><Relationship Id="rId4" Type="http://schemas.openxmlformats.org/officeDocument/2006/relationships/image" Target="../media/image109.png"/></Relationships>
</file>

<file path=ppt/slides/_rels/slide10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1100.png"/><Relationship Id="rId4" Type="http://schemas.openxmlformats.org/officeDocument/2006/relationships/image" Target="../media/image110.png"/></Relationships>
</file>

<file path=ppt/slides/_rels/slide10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5.png"/></Relationships>
</file>

<file path=ppt/slides/_rels/slide1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png"/></Relationships>
</file>

<file path=ppt/slides/_rels/slide1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1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1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1.xml"/><Relationship Id="rId1" Type="http://schemas.openxmlformats.org/officeDocument/2006/relationships/slideLayout" Target="../slideLayouts/slideLayout2.xml"/><Relationship Id="rId5" Type="http://schemas.openxmlformats.org/officeDocument/2006/relationships/image" Target="../media/image122.png"/><Relationship Id="rId4" Type="http://schemas.openxmlformats.org/officeDocument/2006/relationships/image" Target="../media/image121.png"/></Relationships>
</file>

<file path=ppt/slides/_rels/slide1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1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1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22.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2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2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24.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34.jpe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133.jpg"/><Relationship Id="rId5" Type="http://schemas.openxmlformats.org/officeDocument/2006/relationships/image" Target="../media/image132.png"/><Relationship Id="rId4" Type="http://schemas.openxmlformats.org/officeDocument/2006/relationships/image" Target="../media/image127.jpg"/></Relationships>
</file>

<file path=ppt/slides/_rels/slide1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8.xml"/><Relationship Id="rId1" Type="http://schemas.openxmlformats.org/officeDocument/2006/relationships/slideLayout" Target="../slideLayouts/slideLayout2.xml"/><Relationship Id="rId4" Type="http://schemas.openxmlformats.org/officeDocument/2006/relationships/image" Target="../media/image135.gif"/></Relationships>
</file>

<file path=ppt/slides/_rels/slide1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9.xml"/><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1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0.xml"/><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1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2.xml"/><Relationship Id="rId1" Type="http://schemas.openxmlformats.org/officeDocument/2006/relationships/slideLayout" Target="../slideLayouts/slideLayout2.xml"/><Relationship Id="rId5" Type="http://schemas.openxmlformats.org/officeDocument/2006/relationships/image" Target="../media/image139.gif"/><Relationship Id="rId4" Type="http://schemas.openxmlformats.org/officeDocument/2006/relationships/image" Target="../media/image138.jpeg"/></Relationships>
</file>

<file path=ppt/slides/_rels/slide1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3.xml"/><Relationship Id="rId1" Type="http://schemas.openxmlformats.org/officeDocument/2006/relationships/slideLayout" Target="../slideLayouts/slideLayout2.xml"/><Relationship Id="rId5" Type="http://schemas.openxmlformats.org/officeDocument/2006/relationships/image" Target="../media/image141.png"/><Relationship Id="rId4" Type="http://schemas.openxmlformats.org/officeDocument/2006/relationships/image" Target="../media/image140.gif"/></Relationships>
</file>

<file path=ppt/slides/_rels/slide1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4.xml"/><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143.jpeg"/><Relationship Id="rId4" Type="http://schemas.openxmlformats.org/officeDocument/2006/relationships/image" Target="../media/image142.gif"/></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6.xml"/><Relationship Id="rId1" Type="http://schemas.openxmlformats.org/officeDocument/2006/relationships/slideLayout" Target="../slideLayouts/slideLayout2.xml"/><Relationship Id="rId5" Type="http://schemas.openxmlformats.org/officeDocument/2006/relationships/image" Target="../media/image146.gif"/><Relationship Id="rId4" Type="http://schemas.openxmlformats.org/officeDocument/2006/relationships/image" Target="../media/image145.jpeg"/></Relationships>
</file>

<file path=ppt/slides/_rels/slide1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7.xml"/><Relationship Id="rId1" Type="http://schemas.openxmlformats.org/officeDocument/2006/relationships/slideLayout" Target="../slideLayouts/slideLayout2.xml"/><Relationship Id="rId4" Type="http://schemas.openxmlformats.org/officeDocument/2006/relationships/image" Target="../media/image147.jpg"/></Relationships>
</file>

<file path=ppt/slides/_rels/slide14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9.xml"/><Relationship Id="rId1" Type="http://schemas.openxmlformats.org/officeDocument/2006/relationships/slideLayout" Target="../slideLayouts/slideLayout2.xml"/><Relationship Id="rId5" Type="http://schemas.openxmlformats.org/officeDocument/2006/relationships/image" Target="../media/image149.png"/><Relationship Id="rId4" Type="http://schemas.openxmlformats.org/officeDocument/2006/relationships/image" Target="../media/image148.png"/></Relationships>
</file>

<file path=ppt/slides/_rels/slide14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0.xml"/><Relationship Id="rId1" Type="http://schemas.openxmlformats.org/officeDocument/2006/relationships/slideLayout" Target="../slideLayouts/slideLayout2.xml"/><Relationship Id="rId5" Type="http://schemas.openxmlformats.org/officeDocument/2006/relationships/image" Target="../media/image151.jpeg"/><Relationship Id="rId4" Type="http://schemas.openxmlformats.org/officeDocument/2006/relationships/image" Target="../media/image150.gif"/></Relationships>
</file>

<file path=ppt/slides/_rels/slide14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1.xml"/><Relationship Id="rId1" Type="http://schemas.openxmlformats.org/officeDocument/2006/relationships/slideLayout" Target="../slideLayouts/slideLayout2.xml"/><Relationship Id="rId5" Type="http://schemas.openxmlformats.org/officeDocument/2006/relationships/image" Target="../media/image153.gif"/><Relationship Id="rId4" Type="http://schemas.openxmlformats.org/officeDocument/2006/relationships/image" Target="../media/image152.png"/></Relationships>
</file>

<file path=ppt/slides/_rels/slide14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2.xml"/><Relationship Id="rId1" Type="http://schemas.openxmlformats.org/officeDocument/2006/relationships/slideLayout" Target="../slideLayouts/slideLayout2.xml"/><Relationship Id="rId4" Type="http://schemas.openxmlformats.org/officeDocument/2006/relationships/image" Target="../media/image154.jpeg"/></Relationships>
</file>

<file path=ppt/slides/_rels/slide14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3.xml"/><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14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4.xml"/><Relationship Id="rId1" Type="http://schemas.openxmlformats.org/officeDocument/2006/relationships/slideLayout" Target="../slideLayouts/slideLayout2.xml"/><Relationship Id="rId5" Type="http://schemas.openxmlformats.org/officeDocument/2006/relationships/image" Target="../media/image154.jpeg"/><Relationship Id="rId4" Type="http://schemas.openxmlformats.org/officeDocument/2006/relationships/image" Target="../media/image156.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5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5.xml"/><Relationship Id="rId1" Type="http://schemas.openxmlformats.org/officeDocument/2006/relationships/slideLayout" Target="../slideLayouts/slideLayout2.xml"/><Relationship Id="rId5" Type="http://schemas.openxmlformats.org/officeDocument/2006/relationships/image" Target="../media/image158.png"/><Relationship Id="rId4" Type="http://schemas.openxmlformats.org/officeDocument/2006/relationships/image" Target="../media/image157.png"/></Relationships>
</file>

<file path=ppt/slides/_rels/slide15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6.xml"/><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159.png"/></Relationships>
</file>

<file path=ppt/slides/_rels/slide15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7.xml"/><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15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9.xml"/><Relationship Id="rId1" Type="http://schemas.openxmlformats.org/officeDocument/2006/relationships/slideLayout" Target="../slideLayouts/slideLayout2.xml"/><Relationship Id="rId5" Type="http://schemas.openxmlformats.org/officeDocument/2006/relationships/image" Target="../media/image163.gif"/><Relationship Id="rId4" Type="http://schemas.openxmlformats.org/officeDocument/2006/relationships/image" Target="../media/image162.gif"/></Relationships>
</file>

<file path=ppt/slides/_rels/slide15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0.xml"/><Relationship Id="rId1" Type="http://schemas.openxmlformats.org/officeDocument/2006/relationships/slideLayout" Target="../slideLayouts/slideLayout2.xml"/><Relationship Id="rId5" Type="http://schemas.openxmlformats.org/officeDocument/2006/relationships/image" Target="../media/image165.png"/><Relationship Id="rId4" Type="http://schemas.openxmlformats.org/officeDocument/2006/relationships/image" Target="../media/image164.png"/></Relationships>
</file>

<file path=ppt/slides/_rels/slide15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1.xml"/><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image" Target="../media/image164.png"/></Relationships>
</file>

<file path=ppt/slides/_rels/slide15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2.xml"/><Relationship Id="rId1" Type="http://schemas.openxmlformats.org/officeDocument/2006/relationships/slideLayout" Target="../slideLayouts/slideLayout2.xml"/><Relationship Id="rId5" Type="http://schemas.openxmlformats.org/officeDocument/2006/relationships/image" Target="../media/image168.gif"/><Relationship Id="rId4" Type="http://schemas.openxmlformats.org/officeDocument/2006/relationships/image" Target="../media/image167.gif"/></Relationships>
</file>

<file path=ppt/slides/_rels/slide15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3.xml"/><Relationship Id="rId1"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image" Target="../media/image169.png"/></Relationships>
</file>

<file path=ppt/slides/_rels/slide15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4.xml"/><Relationship Id="rId1" Type="http://schemas.openxmlformats.org/officeDocument/2006/relationships/slideLayout" Target="../slideLayouts/slideLayout2.xml"/><Relationship Id="rId4" Type="http://schemas.openxmlformats.org/officeDocument/2006/relationships/image" Target="../media/image171.jpe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5.xml"/><Relationship Id="rId1" Type="http://schemas.openxmlformats.org/officeDocument/2006/relationships/slideLayout" Target="../slideLayouts/slideLayout2.xml"/><Relationship Id="rId4" Type="http://schemas.openxmlformats.org/officeDocument/2006/relationships/image" Target="../media/image172.gif"/></Relationships>
</file>

<file path=ppt/slides/_rels/slide16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7.xml"/><Relationship Id="rId1" Type="http://schemas.openxmlformats.org/officeDocument/2006/relationships/slideLayout" Target="../slideLayouts/slideLayout2.xml"/><Relationship Id="rId5" Type="http://schemas.openxmlformats.org/officeDocument/2006/relationships/image" Target="../media/image174.png"/><Relationship Id="rId4" Type="http://schemas.openxmlformats.org/officeDocument/2006/relationships/image" Target="../media/image173.png"/></Relationships>
</file>

<file path=ppt/slides/_rels/slide16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8.xml"/><Relationship Id="rId1" Type="http://schemas.openxmlformats.org/officeDocument/2006/relationships/slideLayout" Target="../slideLayouts/slideLayout2.xml"/><Relationship Id="rId4" Type="http://schemas.openxmlformats.org/officeDocument/2006/relationships/image" Target="../media/image175.png"/></Relationships>
</file>

<file path=ppt/slides/_rels/slide16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9.xml"/><Relationship Id="rId1" Type="http://schemas.openxmlformats.org/officeDocument/2006/relationships/slideLayout" Target="../slideLayouts/slideLayout2.xml"/><Relationship Id="rId4" Type="http://schemas.openxmlformats.org/officeDocument/2006/relationships/image" Target="../media/image176.png"/></Relationships>
</file>

<file path=ppt/slides/_rels/slide16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0.xml"/><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16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1.xml"/><Relationship Id="rId1" Type="http://schemas.openxmlformats.org/officeDocument/2006/relationships/slideLayout" Target="../slideLayouts/slideLayout2.xml"/><Relationship Id="rId4" Type="http://schemas.openxmlformats.org/officeDocument/2006/relationships/image" Target="../media/image178.png"/></Relationships>
</file>

<file path=ppt/slides/_rels/slide16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2.xml"/><Relationship Id="rId1" Type="http://schemas.openxmlformats.org/officeDocument/2006/relationships/slideLayout" Target="../slideLayouts/slideLayout2.xml"/><Relationship Id="rId4" Type="http://schemas.openxmlformats.org/officeDocument/2006/relationships/image" Target="../media/image179.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gif"/></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image" Target="../media/image34.JPG"/></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3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jpeg"/><Relationship Id="rId4" Type="http://schemas.openxmlformats.org/officeDocument/2006/relationships/image" Target="../media/image38.jpg"/></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60.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6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7.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67.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6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6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7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7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7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7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7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7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7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eg"/><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8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8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8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8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8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8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92.emf"/><Relationship Id="rId5" Type="http://schemas.openxmlformats.org/officeDocument/2006/relationships/oleObject" Target="../embeddings/oleObject1.bin"/><Relationship Id="rId4" Type="http://schemas.openxmlformats.org/officeDocument/2006/relationships/image" Target="../media/image1.jpg"/></Relationships>
</file>

<file path=ppt/slides/_rels/slide88.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8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g"/></Relationships>
</file>

<file path=ppt/slides/_rels/slide9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9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9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image" Target="../media/image96.gif"/><Relationship Id="rId4" Type="http://schemas.openxmlformats.org/officeDocument/2006/relationships/image" Target="../media/image95.gif"/></Relationships>
</file>

<file path=ppt/slides/_rels/slide9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9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jpg"/><Relationship Id="rId4" Type="http://schemas.openxmlformats.org/officeDocument/2006/relationships/image" Target="../media/image98.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DFE3490-CF8C-4FDE-9D71-2170861F2A61}"/>
              </a:ext>
            </a:extLst>
          </p:cNvPr>
          <p:cNvSpPr/>
          <p:nvPr/>
        </p:nvSpPr>
        <p:spPr>
          <a:xfrm>
            <a:off x="4774114" y="1949827"/>
            <a:ext cx="6849790" cy="1200329"/>
          </a:xfrm>
          <a:prstGeom prst="rect">
            <a:avLst/>
          </a:prstGeom>
        </p:spPr>
        <p:txBody>
          <a:bodyPr wrap="square">
            <a:spAutoFit/>
          </a:bodyPr>
          <a:lstStyle/>
          <a:p>
            <a:r>
              <a:rPr lang="en-US" sz="3600" b="1" dirty="0">
                <a:solidFill>
                  <a:schemeClr val="accent2">
                    <a:lumMod val="75000"/>
                  </a:schemeClr>
                </a:solidFill>
              </a:rPr>
              <a:t>MECHANICAL ENGINEERING SCIENCE (UE23ME131A)</a:t>
            </a:r>
          </a:p>
        </p:txBody>
      </p:sp>
      <p:sp>
        <p:nvSpPr>
          <p:cNvPr id="14" name="Rectangle 13">
            <a:extLst>
              <a:ext uri="{FF2B5EF4-FFF2-40B4-BE49-F238E27FC236}">
                <a16:creationId xmlns:a16="http://schemas.microsoft.com/office/drawing/2014/main" id="{585D8B7B-5B60-4808-A096-FB24198F96E9}"/>
              </a:ext>
            </a:extLst>
          </p:cNvPr>
          <p:cNvSpPr/>
          <p:nvPr/>
        </p:nvSpPr>
        <p:spPr>
          <a:xfrm>
            <a:off x="4694786" y="3472359"/>
            <a:ext cx="7497214" cy="461665"/>
          </a:xfrm>
          <a:prstGeom prst="rect">
            <a:avLst/>
          </a:prstGeom>
        </p:spPr>
        <p:txBody>
          <a:bodyPr wrap="square">
            <a:spAutoFit/>
          </a:bodyPr>
          <a:lstStyle/>
          <a:p>
            <a:r>
              <a:rPr lang="en-US" sz="2400" b="1" dirty="0"/>
              <a:t>Srinivasa Prasad K S</a:t>
            </a:r>
            <a:endParaRPr lang="en-IN" sz="2400" b="1" dirty="0"/>
          </a:p>
        </p:txBody>
      </p:sp>
      <p:sp>
        <p:nvSpPr>
          <p:cNvPr id="15" name="Rectangle 14">
            <a:extLst>
              <a:ext uri="{FF2B5EF4-FFF2-40B4-BE49-F238E27FC236}">
                <a16:creationId xmlns:a16="http://schemas.microsoft.com/office/drawing/2014/main" id="{743662B4-0C28-4203-AEB1-4CC1644B8226}"/>
              </a:ext>
            </a:extLst>
          </p:cNvPr>
          <p:cNvSpPr/>
          <p:nvPr/>
        </p:nvSpPr>
        <p:spPr>
          <a:xfrm>
            <a:off x="4694786" y="3954079"/>
            <a:ext cx="7497214" cy="461665"/>
          </a:xfrm>
          <a:prstGeom prst="rect">
            <a:avLst/>
          </a:prstGeom>
        </p:spPr>
        <p:txBody>
          <a:bodyPr wrap="square">
            <a:spAutoFit/>
          </a:bodyPr>
          <a:lstStyle/>
          <a:p>
            <a:r>
              <a:rPr lang="en-US" sz="2400" dirty="0"/>
              <a:t>Department of Mechanical Engineering</a:t>
            </a:r>
            <a:endParaRPr lang="en-IN" sz="2400" dirty="0"/>
          </a:p>
        </p:txBody>
      </p:sp>
      <p:grpSp>
        <p:nvGrpSpPr>
          <p:cNvPr id="20" name="Group 19">
            <a:extLst>
              <a:ext uri="{FF2B5EF4-FFF2-40B4-BE49-F238E27FC236}">
                <a16:creationId xmlns:a16="http://schemas.microsoft.com/office/drawing/2014/main" id="{87008925-27BE-4F37-8F3C-D51A4CE1017D}"/>
              </a:ext>
            </a:extLst>
          </p:cNvPr>
          <p:cNvGrpSpPr/>
          <p:nvPr/>
        </p:nvGrpSpPr>
        <p:grpSpPr>
          <a:xfrm>
            <a:off x="313844" y="5489699"/>
            <a:ext cx="1066895" cy="1078155"/>
            <a:chOff x="313844" y="5489699"/>
            <a:chExt cx="1066895" cy="1078155"/>
          </a:xfrm>
          <a:solidFill>
            <a:schemeClr val="accent2">
              <a:lumMod val="75000"/>
            </a:schemeClr>
          </a:solidFill>
        </p:grpSpPr>
        <p:sp>
          <p:nvSpPr>
            <p:cNvPr id="24" name="Rectangle 23">
              <a:extLst>
                <a:ext uri="{FF2B5EF4-FFF2-40B4-BE49-F238E27FC236}">
                  <a16:creationId xmlns:a16="http://schemas.microsoft.com/office/drawing/2014/main" id="{D05F1195-3C1E-433F-AC45-B08B7F507642}"/>
                </a:ext>
              </a:extLst>
            </p:cNvPr>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4DA4F79B-7A52-499C-A65E-A51F3EDF5C3E}"/>
                </a:ext>
              </a:extLst>
            </p:cNvPr>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1" name="Straight Connector 10">
            <a:extLst>
              <a:ext uri="{FF2B5EF4-FFF2-40B4-BE49-F238E27FC236}">
                <a16:creationId xmlns:a16="http://schemas.microsoft.com/office/drawing/2014/main" id="{1EEB87D2-BD33-43D4-B135-6F0E91C4917A}"/>
              </a:ext>
            </a:extLst>
          </p:cNvPr>
          <p:cNvCxnSpPr>
            <a:cxnSpLocks/>
          </p:cNvCxnSpPr>
          <p:nvPr/>
        </p:nvCxnSpPr>
        <p:spPr>
          <a:xfrm flipV="1">
            <a:off x="4774114" y="3324233"/>
            <a:ext cx="4581449" cy="1"/>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87008925-27BE-4F37-8F3C-D51A4CE1017D}"/>
              </a:ext>
            </a:extLst>
          </p:cNvPr>
          <p:cNvGrpSpPr/>
          <p:nvPr/>
        </p:nvGrpSpPr>
        <p:grpSpPr>
          <a:xfrm rot="10800000">
            <a:off x="10855702" y="266068"/>
            <a:ext cx="1066895" cy="1078155"/>
            <a:chOff x="313844" y="5489699"/>
            <a:chExt cx="1066895" cy="1078155"/>
          </a:xfrm>
          <a:solidFill>
            <a:schemeClr val="accent2">
              <a:lumMod val="75000"/>
            </a:schemeClr>
          </a:solidFill>
        </p:grpSpPr>
        <p:sp>
          <p:nvSpPr>
            <p:cNvPr id="17" name="Rectangle 16">
              <a:extLst>
                <a:ext uri="{FF2B5EF4-FFF2-40B4-BE49-F238E27FC236}">
                  <a16:creationId xmlns:a16="http://schemas.microsoft.com/office/drawing/2014/main" id="{D05F1195-3C1E-433F-AC45-B08B7F507642}"/>
                </a:ext>
              </a:extLst>
            </p:cNvPr>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4DA4F79B-7A52-499C-A65E-A51F3EDF5C3E}"/>
                </a:ext>
              </a:extLst>
            </p:cNvPr>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291" y="1574248"/>
            <a:ext cx="3471862" cy="3471862"/>
          </a:xfrm>
          <a:prstGeom prst="rect">
            <a:avLst/>
          </a:prstGeom>
        </p:spPr>
      </p:pic>
    </p:spTree>
    <p:extLst>
      <p:ext uri="{BB962C8B-B14F-4D97-AF65-F5344CB8AC3E}">
        <p14:creationId xmlns:p14="http://schemas.microsoft.com/office/powerpoint/2010/main" val="1300290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11061636" cy="6247864"/>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CERAMICS AND PLASTICS</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Ceramics can be defined as a compound of metallic and non – metallic elements with predominantly ‘ionic’ interatomic bonding.</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Some of their examples are </a:t>
            </a:r>
            <a:r>
              <a:rPr lang="en-IN" sz="2000" b="1" dirty="0">
                <a:latin typeface="Times New Roman" panose="02020603050405020304" pitchFamily="18" charset="0"/>
                <a:cs typeface="Times New Roman" panose="02020603050405020304" pitchFamily="18" charset="0"/>
              </a:rPr>
              <a:t>Magnesia (</a:t>
            </a:r>
            <a:r>
              <a:rPr lang="en-IN" sz="2000" b="1" dirty="0" err="1">
                <a:latin typeface="Times New Roman" panose="02020603050405020304" pitchFamily="18" charset="0"/>
                <a:cs typeface="Times New Roman" panose="02020603050405020304" pitchFamily="18" charset="0"/>
              </a:rPr>
              <a:t>MgO</a:t>
            </a:r>
            <a:r>
              <a:rPr lang="en-IN" sz="2000" b="1" dirty="0">
                <a:latin typeface="Times New Roman" panose="02020603050405020304" pitchFamily="18" charset="0"/>
                <a:cs typeface="Times New Roman" panose="02020603050405020304" pitchFamily="18" charset="0"/>
              </a:rPr>
              <a:t>), Alumina (</a:t>
            </a:r>
            <a:r>
              <a:rPr lang="en-US" sz="2000" b="1" dirty="0">
                <a:latin typeface="Times New Roman" panose="02020603050405020304" pitchFamily="18" charset="0"/>
                <a:cs typeface="Times New Roman" panose="02020603050405020304" pitchFamily="18" charset="0"/>
              </a:rPr>
              <a:t>Al</a:t>
            </a:r>
            <a:r>
              <a:rPr lang="en-US" sz="2000" b="1" baseline="-25000" dirty="0">
                <a:latin typeface="Times New Roman" panose="02020603050405020304" pitchFamily="18" charset="0"/>
                <a:cs typeface="Times New Roman" panose="02020603050405020304" pitchFamily="18" charset="0"/>
              </a:rPr>
              <a:t>2</a:t>
            </a:r>
            <a:r>
              <a:rPr lang="en-US" sz="2000" b="1" dirty="0">
                <a:latin typeface="Times New Roman" panose="02020603050405020304" pitchFamily="18" charset="0"/>
                <a:cs typeface="Times New Roman" panose="02020603050405020304" pitchFamily="18" charset="0"/>
              </a:rPr>
              <a:t>O</a:t>
            </a:r>
            <a:r>
              <a:rPr lang="en-US" sz="2000" b="1" baseline="-25000" dirty="0">
                <a:latin typeface="Times New Roman" panose="02020603050405020304" pitchFamily="18" charset="0"/>
                <a:cs typeface="Times New Roman" panose="02020603050405020304" pitchFamily="18" charset="0"/>
              </a:rPr>
              <a:t>3</a:t>
            </a:r>
            <a:r>
              <a:rPr lang="en-US" sz="2000" b="1" dirty="0">
                <a:latin typeface="Times New Roman" panose="02020603050405020304" pitchFamily="18" charset="0"/>
                <a:cs typeface="Times New Roman" panose="02020603050405020304" pitchFamily="18" charset="0"/>
              </a:rPr>
              <a:t>), Zirconia (ZrO</a:t>
            </a:r>
            <a:r>
              <a:rPr lang="en-US" sz="2000" b="1" baseline="-25000" dirty="0">
                <a:latin typeface="Times New Roman" panose="02020603050405020304" pitchFamily="18" charset="0"/>
                <a:cs typeface="Times New Roman" panose="02020603050405020304" pitchFamily="18" charset="0"/>
              </a:rPr>
              <a:t>2</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Beryllia</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BeO</a:t>
            </a:r>
            <a:r>
              <a:rPr lang="en-US" sz="2000" b="1" dirty="0">
                <a:latin typeface="Times New Roman" panose="02020603050405020304" pitchFamily="18" charset="0"/>
                <a:cs typeface="Times New Roman" panose="02020603050405020304" pitchFamily="18" charset="0"/>
              </a:rPr>
              <a:t>), Silicon Carbide (</a:t>
            </a:r>
            <a:r>
              <a:rPr lang="en-US" sz="2000" b="1" dirty="0" err="1">
                <a:latin typeface="Times New Roman" panose="02020603050405020304" pitchFamily="18" charset="0"/>
                <a:cs typeface="Times New Roman" panose="02020603050405020304" pitchFamily="18" charset="0"/>
              </a:rPr>
              <a:t>SiC</a:t>
            </a:r>
            <a:r>
              <a:rPr lang="en-US" sz="2000" b="1" dirty="0">
                <a:latin typeface="Times New Roman" panose="02020603050405020304" pitchFamily="18" charset="0"/>
                <a:cs typeface="Times New Roman" panose="02020603050405020304" pitchFamily="18" charset="0"/>
              </a:rPr>
              <a:t>) and Tungsten Carbide (</a:t>
            </a:r>
            <a:r>
              <a:rPr lang="en-US" sz="2000" b="1" dirty="0" err="1">
                <a:latin typeface="Times New Roman" panose="02020603050405020304" pitchFamily="18" charset="0"/>
                <a:cs typeface="Times New Roman" panose="02020603050405020304" pitchFamily="18" charset="0"/>
              </a:rPr>
              <a:t>TiC</a:t>
            </a:r>
            <a:r>
              <a:rPr lang="en-US" sz="2000" b="1" dirty="0">
                <a:latin typeface="Times New Roman" panose="02020603050405020304" pitchFamily="18" charset="0"/>
                <a:cs typeface="Times New Roman" panose="02020603050405020304" pitchFamily="18" charset="0"/>
              </a:rPr>
              <a:t>).</a:t>
            </a: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Typical applications </a:t>
            </a:r>
            <a:r>
              <a:rPr lang="en-IN" sz="2000" b="1"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ceramic substrates for electronic devices, turbocharger rotors, aerospace turbine blades, nuclear fuel rods, lightweight </a:t>
            </a:r>
            <a:r>
              <a:rPr lang="en-US" sz="2000" b="1" dirty="0" err="1">
                <a:latin typeface="Times New Roman" panose="02020603050405020304" pitchFamily="18" charset="0"/>
                <a:cs typeface="Times New Roman" panose="02020603050405020304" pitchFamily="18" charset="0"/>
              </a:rPr>
              <a:t>armour</a:t>
            </a:r>
            <a:r>
              <a:rPr lang="en-US" sz="2000" b="1" dirty="0">
                <a:latin typeface="Times New Roman" panose="02020603050405020304" pitchFamily="18" charset="0"/>
                <a:cs typeface="Times New Roman" panose="02020603050405020304" pitchFamily="18" charset="0"/>
              </a:rPr>
              <a:t>, cutting tools, abrasives, thermal barriers and furnace/kiln furniture.</a:t>
            </a: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ENGINEERING MATERIALS</a:t>
            </a:r>
          </a:p>
        </p:txBody>
      </p:sp>
      <p:pic>
        <p:nvPicPr>
          <p:cNvPr id="16" name="Picture 15"/>
          <p:cNvPicPr>
            <a:picLocks noChangeAspect="1"/>
          </p:cNvPicPr>
          <p:nvPr/>
        </p:nvPicPr>
        <p:blipFill>
          <a:blip r:embed="rId4"/>
          <a:stretch>
            <a:fillRect/>
          </a:stretch>
        </p:blipFill>
        <p:spPr>
          <a:xfrm>
            <a:off x="1141809" y="4990010"/>
            <a:ext cx="3073003" cy="1671886"/>
          </a:xfrm>
          <a:prstGeom prst="rect">
            <a:avLst/>
          </a:prstGeom>
        </p:spPr>
      </p:pic>
      <p:pic>
        <p:nvPicPr>
          <p:cNvPr id="17" name="Picture 16"/>
          <p:cNvPicPr>
            <a:picLocks noChangeAspect="1"/>
          </p:cNvPicPr>
          <p:nvPr/>
        </p:nvPicPr>
        <p:blipFill>
          <a:blip r:embed="rId5"/>
          <a:stretch>
            <a:fillRect/>
          </a:stretch>
        </p:blipFill>
        <p:spPr>
          <a:xfrm>
            <a:off x="5015489" y="4711740"/>
            <a:ext cx="2142549" cy="1950156"/>
          </a:xfrm>
          <a:prstGeom prst="rect">
            <a:avLst/>
          </a:prstGeom>
        </p:spPr>
      </p:pic>
      <p:pic>
        <p:nvPicPr>
          <p:cNvPr id="18" name="Picture 17"/>
          <p:cNvPicPr>
            <a:picLocks noChangeAspect="1"/>
          </p:cNvPicPr>
          <p:nvPr/>
        </p:nvPicPr>
        <p:blipFill>
          <a:blip r:embed="rId6"/>
          <a:stretch>
            <a:fillRect/>
          </a:stretch>
        </p:blipFill>
        <p:spPr>
          <a:xfrm>
            <a:off x="8542783" y="5003194"/>
            <a:ext cx="2778918" cy="1367248"/>
          </a:xfrm>
          <a:prstGeom prst="rect">
            <a:avLst/>
          </a:prstGeom>
        </p:spPr>
      </p:pic>
    </p:spTree>
    <p:extLst>
      <p:ext uri="{BB962C8B-B14F-4D97-AF65-F5344CB8AC3E}">
        <p14:creationId xmlns:p14="http://schemas.microsoft.com/office/powerpoint/2010/main" val="27880950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7721986" cy="7171194"/>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BELT DRIVES</a:t>
            </a:r>
          </a:p>
          <a:p>
            <a:pPr algn="just"/>
            <a:endParaRPr lang="en-IN" sz="2000" b="1" u="sng" dirty="0">
              <a:latin typeface="Times New Roman" panose="02020603050405020304" pitchFamily="18" charset="0"/>
              <a:cs typeface="Times New Roman" panose="02020603050405020304" pitchFamily="18" charset="0"/>
            </a:endParaRPr>
          </a:p>
          <a:p>
            <a:pPr algn="just"/>
            <a:r>
              <a:rPr lang="en-IN" sz="2000" b="1" u="sng" dirty="0">
                <a:latin typeface="Times New Roman" panose="02020603050405020304" pitchFamily="18" charset="0"/>
                <a:cs typeface="Times New Roman" panose="02020603050405020304" pitchFamily="18" charset="0"/>
              </a:rPr>
              <a:t>V - belts </a:t>
            </a:r>
          </a:p>
          <a:p>
            <a:pPr algn="just"/>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V – belts have </a:t>
            </a:r>
            <a:r>
              <a:rPr lang="en-IN" sz="2000" b="1" dirty="0">
                <a:latin typeface="Times New Roman" panose="02020603050405020304" pitchFamily="18" charset="0"/>
                <a:cs typeface="Times New Roman" panose="02020603050405020304" pitchFamily="18" charset="0"/>
              </a:rPr>
              <a:t>trapezoidal cross – section</a:t>
            </a:r>
            <a:r>
              <a:rPr lang="en-IN" sz="2000" dirty="0">
                <a:latin typeface="Times New Roman" panose="02020603050405020304" pitchFamily="18" charset="0"/>
                <a:cs typeface="Times New Roman" panose="02020603050405020304" pitchFamily="18" charset="0"/>
              </a:rPr>
              <a:t>. A groove is made on the rim of the pulley of a V –belt drive to take the advantage of the </a:t>
            </a:r>
            <a:r>
              <a:rPr lang="en-IN" sz="2000" b="1" dirty="0">
                <a:latin typeface="Times New Roman" panose="02020603050405020304" pitchFamily="18" charset="0"/>
                <a:cs typeface="Times New Roman" panose="02020603050405020304" pitchFamily="18" charset="0"/>
              </a:rPr>
              <a:t>wedge action.</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Some advantages of V – belt are:</a:t>
            </a:r>
          </a:p>
          <a:p>
            <a:pPr algn="just"/>
            <a:r>
              <a:rPr lang="en-IN" sz="2000" dirty="0">
                <a:latin typeface="Times New Roman" panose="02020603050405020304" pitchFamily="18" charset="0"/>
                <a:cs typeface="Times New Roman" panose="02020603050405020304" pitchFamily="18" charset="0"/>
              </a:rPr>
              <a:t>     1) Positive drive as slip between belt and pulley is negligible</a:t>
            </a:r>
          </a:p>
          <a:p>
            <a:pPr algn="just"/>
            <a:r>
              <a:rPr lang="en-IN" sz="2000" dirty="0">
                <a:latin typeface="Times New Roman" panose="02020603050405020304" pitchFamily="18" charset="0"/>
                <a:cs typeface="Times New Roman" panose="02020603050405020304" pitchFamily="18" charset="0"/>
              </a:rPr>
              <a:t>     2) Higher power transmitting capacity</a:t>
            </a:r>
          </a:p>
          <a:p>
            <a:pPr algn="just"/>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Some disadvantages of V – belt are: </a:t>
            </a:r>
          </a:p>
          <a:p>
            <a:pPr algn="just"/>
            <a:r>
              <a:rPr lang="en-IN" sz="2000" dirty="0">
                <a:latin typeface="Times New Roman" panose="02020603050405020304" pitchFamily="18" charset="0"/>
                <a:cs typeface="Times New Roman" panose="02020603050405020304" pitchFamily="18" charset="0"/>
              </a:rPr>
              <a:t>      1) Cannot be used for large centre distances</a:t>
            </a:r>
          </a:p>
          <a:p>
            <a:pPr algn="just"/>
            <a:r>
              <a:rPr lang="en-IN" sz="2000" dirty="0">
                <a:latin typeface="Times New Roman" panose="02020603050405020304" pitchFamily="18" charset="0"/>
                <a:cs typeface="Times New Roman" panose="02020603050405020304" pitchFamily="18" charset="0"/>
              </a:rPr>
              <a:t>      2) Costlier as compared to flat belts.   </a:t>
            </a: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endParaRPr lang="en-IN"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pic>
        <p:nvPicPr>
          <p:cNvPr id="14" name="Picture 13">
            <a:extLst>
              <a:ext uri="{FF2B5EF4-FFF2-40B4-BE49-F238E27FC236}">
                <a16:creationId xmlns:a16="http://schemas.microsoft.com/office/drawing/2014/main" id="{A47B233C-7B4B-4BB5-822D-1A570AA0B0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1570" y="2059914"/>
            <a:ext cx="3908566" cy="2286000"/>
          </a:xfrm>
          <a:prstGeom prst="rect">
            <a:avLst/>
          </a:prstGeom>
        </p:spPr>
      </p:pic>
      <p:pic>
        <p:nvPicPr>
          <p:cNvPr id="15" name="Picture 2" descr="C:\Users\laxman\Desktop\auto-part-b-type-v-belt-v-belt-a-type-v-belt-c-type-v-belt.jpg">
            <a:extLst>
              <a:ext uri="{FF2B5EF4-FFF2-40B4-BE49-F238E27FC236}">
                <a16:creationId xmlns:a16="http://schemas.microsoft.com/office/drawing/2014/main" id="{10EF1F95-09AB-45EA-BCED-AC5E72C4AE0D}"/>
              </a:ext>
            </a:extLst>
          </p:cNvPr>
          <p:cNvPicPr>
            <a:picLocks noChangeAspect="1" noChangeArrowheads="1"/>
          </p:cNvPicPr>
          <p:nvPr/>
        </p:nvPicPr>
        <p:blipFill>
          <a:blip r:embed="rId5"/>
          <a:srcRect/>
          <a:stretch>
            <a:fillRect/>
          </a:stretch>
        </p:blipFill>
        <p:spPr bwMode="auto">
          <a:xfrm>
            <a:off x="8371638" y="4576163"/>
            <a:ext cx="3185667" cy="1778719"/>
          </a:xfrm>
          <a:prstGeom prst="rect">
            <a:avLst/>
          </a:prstGeom>
          <a:noFill/>
          <a:ln w="9525">
            <a:noFill/>
            <a:miter lim="800000"/>
            <a:headEnd/>
            <a:tailEnd/>
          </a:ln>
        </p:spPr>
      </p:pic>
    </p:spTree>
    <p:extLst>
      <p:ext uri="{BB962C8B-B14F-4D97-AF65-F5344CB8AC3E}">
        <p14:creationId xmlns:p14="http://schemas.microsoft.com/office/powerpoint/2010/main" val="15503564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7721986" cy="7786747"/>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BELT DRIVES</a:t>
            </a:r>
          </a:p>
          <a:p>
            <a:pPr algn="just"/>
            <a:endParaRPr lang="en-IN" sz="2000" b="1" u="sng" dirty="0">
              <a:latin typeface="Times New Roman" panose="02020603050405020304" pitchFamily="18" charset="0"/>
              <a:cs typeface="Times New Roman" panose="02020603050405020304" pitchFamily="18" charset="0"/>
            </a:endParaRPr>
          </a:p>
          <a:p>
            <a:pPr algn="just"/>
            <a:r>
              <a:rPr lang="en-IN" sz="2000" b="1" u="sng" dirty="0">
                <a:latin typeface="Times New Roman" panose="02020603050405020304" pitchFamily="18" charset="0"/>
                <a:cs typeface="Times New Roman" panose="02020603050405020304" pitchFamily="18" charset="0"/>
              </a:rPr>
              <a:t>Round belts </a:t>
            </a:r>
          </a:p>
          <a:p>
            <a:pPr algn="just"/>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There are certain applications where ‘</a:t>
            </a:r>
            <a:r>
              <a:rPr lang="en-IN" sz="2000" b="1" dirty="0">
                <a:latin typeface="Times New Roman" panose="02020603050405020304" pitchFamily="18" charset="0"/>
                <a:cs typeface="Times New Roman" panose="02020603050405020304" pitchFamily="18" charset="0"/>
              </a:rPr>
              <a:t>round</a:t>
            </a:r>
            <a:r>
              <a:rPr lang="en-IN" sz="2000" dirty="0">
                <a:latin typeface="Times New Roman" panose="02020603050405020304" pitchFamily="18" charset="0"/>
                <a:cs typeface="Times New Roman" panose="02020603050405020304" pitchFamily="18" charset="0"/>
              </a:rPr>
              <a:t>’ belts are used. </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Round belts can operate satisfactorily over pulleys in several different planes. They are suitable for 90 degree twist, reverse bends or serpentine drives.</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They can be stretched over the pulley and snapped into the groove very easily. This makes the assembly and replacement simple. </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Round belts are limited to light duties. They are used in dishwasher drives, sewing machines, vacuum cleaners and light textile machinery. </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endParaRPr lang="en-IN"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pic>
        <p:nvPicPr>
          <p:cNvPr id="12" name="Picture 2" descr="C:\Users\satheesh\Desktop\round-belt-pullys.jpg">
            <a:extLst>
              <a:ext uri="{FF2B5EF4-FFF2-40B4-BE49-F238E27FC236}">
                <a16:creationId xmlns:a16="http://schemas.microsoft.com/office/drawing/2014/main" id="{B9270D9D-7DA5-46D5-BB84-7DE130B9B331}"/>
              </a:ext>
            </a:extLst>
          </p:cNvPr>
          <p:cNvPicPr>
            <a:picLocks noChangeAspect="1" noChangeArrowheads="1"/>
          </p:cNvPicPr>
          <p:nvPr/>
        </p:nvPicPr>
        <p:blipFill>
          <a:blip r:embed="rId4"/>
          <a:srcRect/>
          <a:stretch>
            <a:fillRect/>
          </a:stretch>
        </p:blipFill>
        <p:spPr bwMode="auto">
          <a:xfrm>
            <a:off x="8086026" y="3925774"/>
            <a:ext cx="4013199" cy="2699788"/>
          </a:xfrm>
          <a:prstGeom prst="rect">
            <a:avLst/>
          </a:prstGeom>
          <a:noFill/>
        </p:spPr>
      </p:pic>
      <p:pic>
        <p:nvPicPr>
          <p:cNvPr id="13" name="Picture 13" descr="roundbelt">
            <a:extLst>
              <a:ext uri="{FF2B5EF4-FFF2-40B4-BE49-F238E27FC236}">
                <a16:creationId xmlns:a16="http://schemas.microsoft.com/office/drawing/2014/main" id="{F30DDFA5-A0C2-469B-9EC0-913E40E34C3F}"/>
              </a:ext>
            </a:extLst>
          </p:cNvPr>
          <p:cNvPicPr>
            <a:picLocks noChangeAspect="1" noChangeArrowheads="1"/>
          </p:cNvPicPr>
          <p:nvPr/>
        </p:nvPicPr>
        <p:blipFill>
          <a:blip r:embed="rId5"/>
          <a:srcRect t="19878" b="20488"/>
          <a:stretch>
            <a:fillRect/>
          </a:stretch>
        </p:blipFill>
        <p:spPr bwMode="auto">
          <a:xfrm>
            <a:off x="8086028" y="1513221"/>
            <a:ext cx="4013200" cy="2412535"/>
          </a:xfrm>
          <a:prstGeom prst="rect">
            <a:avLst/>
          </a:prstGeom>
          <a:noFill/>
          <a:ln w="9525">
            <a:noFill/>
            <a:miter lim="800000"/>
            <a:headEnd/>
            <a:tailEnd/>
          </a:ln>
        </p:spPr>
      </p:pic>
    </p:spTree>
    <p:extLst>
      <p:ext uri="{BB962C8B-B14F-4D97-AF65-F5344CB8AC3E}">
        <p14:creationId xmlns:p14="http://schemas.microsoft.com/office/powerpoint/2010/main" val="1200353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7721986" cy="7478970"/>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BELT DRIVES</a:t>
            </a:r>
          </a:p>
          <a:p>
            <a:pPr algn="just"/>
            <a:endParaRPr lang="en-IN" sz="2000" b="1" u="sng" dirty="0">
              <a:latin typeface="Times New Roman" panose="02020603050405020304" pitchFamily="18" charset="0"/>
              <a:cs typeface="Times New Roman" panose="02020603050405020304" pitchFamily="18" charset="0"/>
            </a:endParaRPr>
          </a:p>
          <a:p>
            <a:pPr algn="just"/>
            <a:r>
              <a:rPr lang="en-IN" sz="2000" b="1" u="sng" dirty="0">
                <a:latin typeface="Times New Roman" panose="02020603050405020304" pitchFamily="18" charset="0"/>
                <a:cs typeface="Times New Roman" panose="02020603050405020304" pitchFamily="18" charset="0"/>
              </a:rPr>
              <a:t>Open belt drive </a:t>
            </a:r>
          </a:p>
          <a:p>
            <a:pPr algn="just"/>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An open belt drive is used when the driven pulley is desired to be rotated in the </a:t>
            </a:r>
            <a:r>
              <a:rPr lang="en-IN" sz="2000" b="1" dirty="0">
                <a:latin typeface="Times New Roman" panose="02020603050405020304" pitchFamily="18" charset="0"/>
                <a:cs typeface="Times New Roman" panose="02020603050405020304" pitchFamily="18" charset="0"/>
              </a:rPr>
              <a:t>same direction </a:t>
            </a:r>
            <a:r>
              <a:rPr lang="en-IN" sz="2000" dirty="0">
                <a:latin typeface="Times New Roman" panose="02020603050405020304" pitchFamily="18" charset="0"/>
                <a:cs typeface="Times New Roman" panose="02020603050405020304" pitchFamily="18" charset="0"/>
              </a:rPr>
              <a:t>as the driving pulley. </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While transmitting power, one side of the belt is more tightened known as ‘</a:t>
            </a:r>
            <a:r>
              <a:rPr lang="en-IN" sz="2000" b="1" dirty="0">
                <a:latin typeface="Times New Roman" panose="02020603050405020304" pitchFamily="18" charset="0"/>
                <a:cs typeface="Times New Roman" panose="02020603050405020304" pitchFamily="18" charset="0"/>
              </a:rPr>
              <a:t>tight side’</a:t>
            </a:r>
            <a:r>
              <a:rPr lang="en-IN" sz="2000" dirty="0">
                <a:latin typeface="Times New Roman" panose="02020603050405020304" pitchFamily="18" charset="0"/>
                <a:cs typeface="Times New Roman" panose="02020603050405020304" pitchFamily="18" charset="0"/>
              </a:rPr>
              <a:t> as compared to the other known as ‘</a:t>
            </a:r>
            <a:r>
              <a:rPr lang="en-IN" sz="2000" b="1" dirty="0">
                <a:latin typeface="Times New Roman" panose="02020603050405020304" pitchFamily="18" charset="0"/>
                <a:cs typeface="Times New Roman" panose="02020603050405020304" pitchFamily="18" charset="0"/>
              </a:rPr>
              <a:t>slack side’</a:t>
            </a:r>
            <a:r>
              <a:rPr lang="en-IN" sz="2000" dirty="0">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In case of horizontal drives, it is always desired that the tight side is at the lower side of the two pulleys. This is because the sag of the belt will be more on the upper side than the lower side. This slightly increases the angles of wrap of the belt on the two pulleys.</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endParaRPr lang="en-IN"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pic>
        <p:nvPicPr>
          <p:cNvPr id="14" name="Picture 2" descr="C:\Users\satheesh\Desktop\Open-belt-drive.jpg">
            <a:extLst>
              <a:ext uri="{FF2B5EF4-FFF2-40B4-BE49-F238E27FC236}">
                <a16:creationId xmlns:a16="http://schemas.microsoft.com/office/drawing/2014/main" id="{100496DF-B2D0-4C16-88B9-E290A9BDEFBC}"/>
              </a:ext>
            </a:extLst>
          </p:cNvPr>
          <p:cNvPicPr>
            <a:picLocks noChangeAspect="1" noChangeArrowheads="1"/>
          </p:cNvPicPr>
          <p:nvPr/>
        </p:nvPicPr>
        <p:blipFill>
          <a:blip r:embed="rId4"/>
          <a:srcRect/>
          <a:stretch>
            <a:fillRect/>
          </a:stretch>
        </p:blipFill>
        <p:spPr bwMode="auto">
          <a:xfrm>
            <a:off x="7890325" y="3014663"/>
            <a:ext cx="4208903" cy="1849555"/>
          </a:xfrm>
          <a:prstGeom prst="rect">
            <a:avLst/>
          </a:prstGeom>
          <a:noFill/>
        </p:spPr>
      </p:pic>
    </p:spTree>
    <p:extLst>
      <p:ext uri="{BB962C8B-B14F-4D97-AF65-F5344CB8AC3E}">
        <p14:creationId xmlns:p14="http://schemas.microsoft.com/office/powerpoint/2010/main" val="4193374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10561574" cy="5632311"/>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BELT DRIVES</a:t>
            </a:r>
          </a:p>
          <a:p>
            <a:pPr algn="just"/>
            <a:endParaRPr lang="en-IN" sz="2000" b="1" u="sng" dirty="0">
              <a:latin typeface="Times New Roman" panose="02020603050405020304" pitchFamily="18" charset="0"/>
              <a:cs typeface="Times New Roman" panose="02020603050405020304" pitchFamily="18" charset="0"/>
            </a:endParaRPr>
          </a:p>
          <a:p>
            <a:pPr algn="just"/>
            <a:r>
              <a:rPr lang="en-IN" sz="2000" b="1" u="sng" dirty="0">
                <a:latin typeface="Times New Roman" panose="02020603050405020304" pitchFamily="18" charset="0"/>
                <a:cs typeface="Times New Roman" panose="02020603050405020304" pitchFamily="18" charset="0"/>
              </a:rPr>
              <a:t>Crossed belt drive </a:t>
            </a:r>
          </a:p>
          <a:p>
            <a:pPr algn="just"/>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A crossed belt drive is adopted when the drive pulley is to be rotated in the </a:t>
            </a:r>
            <a:r>
              <a:rPr lang="en-IN" sz="2000" b="1" dirty="0">
                <a:latin typeface="Times New Roman" panose="02020603050405020304" pitchFamily="18" charset="0"/>
                <a:cs typeface="Times New Roman" panose="02020603050405020304" pitchFamily="18" charset="0"/>
              </a:rPr>
              <a:t>opposite direction </a:t>
            </a:r>
            <a:r>
              <a:rPr lang="en-IN" sz="2000" dirty="0">
                <a:latin typeface="Times New Roman" panose="02020603050405020304" pitchFamily="18" charset="0"/>
                <a:cs typeface="Times New Roman" panose="02020603050405020304" pitchFamily="18" charset="0"/>
              </a:rPr>
              <a:t>to that of the driving pulley.</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A crossed belt drive can transmit more power than the open belt drive as the angle of wrap is more. However, the belt has to bend in two different planes and it wears out more.  </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endParaRPr lang="en-IN"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pic>
        <p:nvPicPr>
          <p:cNvPr id="12" name="Picture 2" descr="C:\Users\satheesh\Desktop\Crossed-or-twist-belt-drive.jpg">
            <a:extLst>
              <a:ext uri="{FF2B5EF4-FFF2-40B4-BE49-F238E27FC236}">
                <a16:creationId xmlns:a16="http://schemas.microsoft.com/office/drawing/2014/main" id="{CD298270-4320-4A8A-A1F2-74A16AC34330}"/>
              </a:ext>
            </a:extLst>
          </p:cNvPr>
          <p:cNvPicPr>
            <a:picLocks noChangeAspect="1" noChangeArrowheads="1"/>
          </p:cNvPicPr>
          <p:nvPr/>
        </p:nvPicPr>
        <p:blipFill>
          <a:blip r:embed="rId4"/>
          <a:srcRect/>
          <a:stretch>
            <a:fillRect/>
          </a:stretch>
        </p:blipFill>
        <p:spPr bwMode="auto">
          <a:xfrm>
            <a:off x="3204025" y="4314825"/>
            <a:ext cx="4686300" cy="2516135"/>
          </a:xfrm>
          <a:prstGeom prst="rect">
            <a:avLst/>
          </a:prstGeom>
          <a:noFill/>
        </p:spPr>
      </p:pic>
    </p:spTree>
    <p:extLst>
      <p:ext uri="{BB962C8B-B14F-4D97-AF65-F5344CB8AC3E}">
        <p14:creationId xmlns:p14="http://schemas.microsoft.com/office/powerpoint/2010/main" val="1803684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4A18499-D267-4FCA-9273-61437F78472C}"/>
                  </a:ext>
                </a:extLst>
              </p:cNvPr>
              <p:cNvSpPr/>
              <p:nvPr/>
            </p:nvSpPr>
            <p:spPr>
              <a:xfrm>
                <a:off x="168339" y="1343779"/>
                <a:ext cx="10561574" cy="7230441"/>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TERMINOLOGIES OF BELT DRIVES</a:t>
                </a:r>
              </a:p>
              <a:p>
                <a:pPr algn="just"/>
                <a:endParaRPr lang="en-IN" sz="2000" b="1" u="sng" dirty="0">
                  <a:latin typeface="Times New Roman" panose="02020603050405020304" pitchFamily="18" charset="0"/>
                  <a:cs typeface="Times New Roman" panose="02020603050405020304" pitchFamily="18" charset="0"/>
                </a:endParaRPr>
              </a:p>
              <a:p>
                <a:pPr algn="just"/>
                <a:r>
                  <a:rPr lang="en-IN" sz="2000" b="1" u="sng" dirty="0">
                    <a:latin typeface="Times New Roman" panose="02020603050405020304" pitchFamily="18" charset="0"/>
                    <a:cs typeface="Times New Roman" panose="02020603050405020304" pitchFamily="18" charset="0"/>
                  </a:rPr>
                  <a:t>Velocity Ratio of belt drives</a:t>
                </a:r>
              </a:p>
              <a:p>
                <a:pPr algn="just"/>
                <a:endParaRPr lang="en-IN" sz="2000" b="1" u="sng" dirty="0">
                  <a:latin typeface="Times New Roman" panose="02020603050405020304" pitchFamily="18" charset="0"/>
                  <a:cs typeface="Times New Roman" panose="02020603050405020304" pitchFamily="18" charset="0"/>
                </a:endParaRPr>
              </a:p>
              <a:p>
                <a:pPr algn="just"/>
                <a:r>
                  <a:rPr lang="en-IN" sz="2000" b="1" dirty="0">
                    <a:latin typeface="Times New Roman" panose="02020603050405020304" pitchFamily="18" charset="0"/>
                    <a:cs typeface="Times New Roman" panose="02020603050405020304" pitchFamily="18" charset="0"/>
                  </a:rPr>
                  <a:t>It is the ratio of the speed of the driven pulley to that of the driving pulley</a:t>
                </a:r>
                <a:r>
                  <a:rPr lang="en-IN" sz="2000" dirty="0">
                    <a:latin typeface="Times New Roman" panose="02020603050405020304" pitchFamily="18" charset="0"/>
                    <a:cs typeface="Times New Roman" panose="02020603050405020304" pitchFamily="18" charset="0"/>
                  </a:rPr>
                  <a:t>.</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Let d</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 Diameter of the driving pulley, d</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 Diameter of the driven  pulley,</a:t>
                </a:r>
              </a:p>
              <a:p>
                <a:pPr algn="just"/>
                <a:r>
                  <a:rPr lang="en-US" sz="2000" dirty="0">
                    <a:latin typeface="Times New Roman" panose="02020603050405020304" pitchFamily="18" charset="0"/>
                    <a:cs typeface="Times New Roman" panose="02020603050405020304" pitchFamily="18" charset="0"/>
                  </a:rPr>
                  <a:t>            N</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Speed of the driving pulley in rpm, and</a:t>
                </a:r>
              </a:p>
              <a:p>
                <a:pPr algn="just"/>
                <a:r>
                  <a:rPr lang="en-US" sz="2000" dirty="0">
                    <a:latin typeface="Times New Roman" panose="02020603050405020304" pitchFamily="18" charset="0"/>
                    <a:cs typeface="Times New Roman" panose="02020603050405020304" pitchFamily="18" charset="0"/>
                  </a:rPr>
                  <a:t>            N</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 = Speed of the driven pulley in rpm</a:t>
                </a:r>
              </a:p>
              <a:p>
                <a:pPr algn="just"/>
                <a:r>
                  <a:rPr lang="en-US" sz="2000" dirty="0">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Speed of the belt on driving pulley = πd</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N</a:t>
                </a:r>
                <a:r>
                  <a:rPr lang="en-US" sz="2000" baseline="-25000" dirty="0">
                    <a:latin typeface="Times New Roman" panose="02020603050405020304" pitchFamily="18" charset="0"/>
                    <a:cs typeface="Times New Roman" panose="02020603050405020304" pitchFamily="18" charset="0"/>
                  </a:rPr>
                  <a:t>1</a:t>
                </a:r>
              </a:p>
              <a:p>
                <a:pPr algn="just"/>
                <a:endParaRPr lang="en-US" sz="2000" baseline="-25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Speed of the belt on driven pulley = πd</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N</a:t>
                </a:r>
                <a:r>
                  <a:rPr lang="en-US" sz="2000" baseline="-25000" dirty="0">
                    <a:latin typeface="Times New Roman" panose="02020603050405020304" pitchFamily="18" charset="0"/>
                    <a:cs typeface="Times New Roman" panose="02020603050405020304" pitchFamily="18" charset="0"/>
                  </a:rPr>
                  <a:t>2</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Equating both of them, we get, </a:t>
                </a:r>
                <a:r>
                  <a:rPr lang="en-IN" sz="2000" b="1" dirty="0">
                    <a:latin typeface="Times New Roman" panose="02020603050405020304" pitchFamily="18" charset="0"/>
                    <a:cs typeface="Times New Roman" panose="02020603050405020304" pitchFamily="18" charset="0"/>
                  </a:rPr>
                  <a:t>Velocity Ratio = VR = </a:t>
                </a:r>
                <a14:m>
                  <m:oMath xmlns:m="http://schemas.openxmlformats.org/officeDocument/2006/math">
                    <m:f>
                      <m:fPr>
                        <m:ctrlPr>
                          <a:rPr lang="en-US" sz="3200" b="1" i="1">
                            <a:latin typeface="Cambria Math" panose="02040503050406030204" pitchFamily="18" charset="0"/>
                          </a:rPr>
                        </m:ctrlPr>
                      </m:fPr>
                      <m:num>
                        <m:sSub>
                          <m:sSubPr>
                            <m:ctrlPr>
                              <a:rPr lang="en-US" sz="3200" b="1" i="1">
                                <a:latin typeface="Cambria Math" panose="02040503050406030204" pitchFamily="18" charset="0"/>
                              </a:rPr>
                            </m:ctrlPr>
                          </m:sSubPr>
                          <m:e>
                            <m:r>
                              <a:rPr lang="en-US" sz="3200" b="1" i="0">
                                <a:latin typeface="Cambria Math" panose="02040503050406030204" pitchFamily="18" charset="0"/>
                              </a:rPr>
                              <m:t>𝐍</m:t>
                            </m:r>
                          </m:e>
                          <m:sub>
                            <m:r>
                              <a:rPr lang="en-US" sz="3200" b="1" i="0">
                                <a:latin typeface="Cambria Math" panose="02040503050406030204" pitchFamily="18" charset="0"/>
                              </a:rPr>
                              <m:t>𝟐</m:t>
                            </m:r>
                          </m:sub>
                        </m:sSub>
                      </m:num>
                      <m:den>
                        <m:sSub>
                          <m:sSubPr>
                            <m:ctrlPr>
                              <a:rPr lang="en-US" sz="3200" b="1" i="1">
                                <a:latin typeface="Cambria Math" panose="02040503050406030204" pitchFamily="18" charset="0"/>
                              </a:rPr>
                            </m:ctrlPr>
                          </m:sSubPr>
                          <m:e>
                            <m:r>
                              <a:rPr lang="en-US" sz="3200" b="1" i="0">
                                <a:latin typeface="Cambria Math" panose="02040503050406030204" pitchFamily="18" charset="0"/>
                              </a:rPr>
                              <m:t>𝐍</m:t>
                            </m:r>
                          </m:e>
                          <m:sub>
                            <m:r>
                              <a:rPr lang="en-US" sz="3200" b="1" i="0">
                                <a:latin typeface="Cambria Math" panose="02040503050406030204" pitchFamily="18" charset="0"/>
                              </a:rPr>
                              <m:t>𝟏</m:t>
                            </m:r>
                          </m:sub>
                        </m:sSub>
                      </m:den>
                    </m:f>
                    <m:r>
                      <a:rPr lang="en-US" sz="3200" b="1" i="0">
                        <a:latin typeface="Cambria Math" panose="02040503050406030204" pitchFamily="18" charset="0"/>
                      </a:rPr>
                      <m:t>=</m:t>
                    </m:r>
                    <m:f>
                      <m:fPr>
                        <m:ctrlPr>
                          <a:rPr lang="en-US" sz="3200" b="1" i="1">
                            <a:latin typeface="Cambria Math" panose="02040503050406030204" pitchFamily="18" charset="0"/>
                          </a:rPr>
                        </m:ctrlPr>
                      </m:fPr>
                      <m:num>
                        <m:sSub>
                          <m:sSubPr>
                            <m:ctrlPr>
                              <a:rPr lang="en-US" sz="3200" b="1" i="1">
                                <a:latin typeface="Cambria Math" panose="02040503050406030204" pitchFamily="18" charset="0"/>
                              </a:rPr>
                            </m:ctrlPr>
                          </m:sSubPr>
                          <m:e>
                            <m:r>
                              <a:rPr lang="en-US" sz="3200" b="1" i="0">
                                <a:latin typeface="Cambria Math" panose="02040503050406030204" pitchFamily="18" charset="0"/>
                              </a:rPr>
                              <m:t>𝐝</m:t>
                            </m:r>
                          </m:e>
                          <m:sub>
                            <m:r>
                              <a:rPr lang="en-US" sz="3200" b="1" i="0">
                                <a:latin typeface="Cambria Math" panose="02040503050406030204" pitchFamily="18" charset="0"/>
                              </a:rPr>
                              <m:t>𝟏</m:t>
                            </m:r>
                          </m:sub>
                        </m:sSub>
                      </m:num>
                      <m:den>
                        <m:sSub>
                          <m:sSubPr>
                            <m:ctrlPr>
                              <a:rPr lang="en-US" sz="3200" b="1" i="1">
                                <a:latin typeface="Cambria Math" panose="02040503050406030204" pitchFamily="18" charset="0"/>
                              </a:rPr>
                            </m:ctrlPr>
                          </m:sSubPr>
                          <m:e>
                            <m:r>
                              <a:rPr lang="en-US" sz="3200" b="1" i="0">
                                <a:latin typeface="Cambria Math" panose="02040503050406030204" pitchFamily="18" charset="0"/>
                              </a:rPr>
                              <m:t>𝐝</m:t>
                            </m:r>
                          </m:e>
                          <m:sub>
                            <m:r>
                              <a:rPr lang="en-US" sz="3200" b="1" i="0">
                                <a:latin typeface="Cambria Math" panose="02040503050406030204" pitchFamily="18" charset="0"/>
                              </a:rPr>
                              <m:t>𝟐</m:t>
                            </m:r>
                          </m:sub>
                        </m:sSub>
                      </m:den>
                    </m:f>
                  </m:oMath>
                </a14:m>
                <a:endParaRPr lang="en-US" sz="32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endParaRPr lang="en-IN"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mc:Choice>
        <mc:Fallback xmlns="">
          <p:sp>
            <p:nvSpPr>
              <p:cNvPr id="11" name="Rectangle 10">
                <a:extLst>
                  <a:ext uri="{FF2B5EF4-FFF2-40B4-BE49-F238E27FC236}">
                    <a16:creationId xmlns:a16="http://schemas.microsoft.com/office/drawing/2014/main" xmlns="" xmlns:a14="http://schemas.microsoft.com/office/drawing/2010/main" id="{34A18499-D267-4FCA-9273-61437F78472C}"/>
                  </a:ext>
                </a:extLst>
              </p:cNvPr>
              <p:cNvSpPr>
                <a:spLocks noRot="1" noChangeAspect="1" noMove="1" noResize="1" noEditPoints="1" noAdjustHandles="1" noChangeArrowheads="1" noChangeShapeType="1" noTextEdit="1"/>
              </p:cNvSpPr>
              <p:nvPr/>
            </p:nvSpPr>
            <p:spPr>
              <a:xfrm>
                <a:off x="168339" y="1343779"/>
                <a:ext cx="10561574" cy="7230441"/>
              </a:xfrm>
              <a:prstGeom prst="rect">
                <a:avLst/>
              </a:prstGeom>
              <a:blipFill rotWithShape="0">
                <a:blip r:embed="rId3"/>
                <a:stretch>
                  <a:fillRect l="-635" t="-421"/>
                </a:stretch>
              </a:blipFill>
            </p:spPr>
            <p:txBody>
              <a:bodyPr/>
              <a:lstStyle/>
              <a:p>
                <a:r>
                  <a:rPr lang="en-US">
                    <a:noFill/>
                  </a:rPr>
                  <a:t> </a:t>
                </a:r>
              </a:p>
            </p:txBody>
          </p:sp>
        </mc:Fallback>
      </mc:AlternateContent>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spTree>
    <p:extLst>
      <p:ext uri="{BB962C8B-B14F-4D97-AF65-F5344CB8AC3E}">
        <p14:creationId xmlns:p14="http://schemas.microsoft.com/office/powerpoint/2010/main" val="1802543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10561574" cy="3785652"/>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TERMINOLOGIES OF BELT DRIVES</a:t>
            </a:r>
          </a:p>
          <a:p>
            <a:pPr algn="just"/>
            <a:endParaRPr lang="en-IN" sz="2000" b="1" u="sng" dirty="0">
              <a:latin typeface="Times New Roman" panose="02020603050405020304" pitchFamily="18" charset="0"/>
              <a:cs typeface="Times New Roman" panose="02020603050405020304" pitchFamily="18" charset="0"/>
            </a:endParaRPr>
          </a:p>
          <a:p>
            <a:pPr algn="just"/>
            <a:r>
              <a:rPr lang="en-IN" sz="2000" b="1" u="sng" dirty="0">
                <a:latin typeface="Times New Roman" panose="02020603050405020304" pitchFamily="18" charset="0"/>
                <a:cs typeface="Times New Roman" panose="02020603050405020304" pitchFamily="18" charset="0"/>
              </a:rPr>
              <a:t>Velocity Ratio of belt drives</a:t>
            </a:r>
          </a:p>
          <a:p>
            <a:pPr algn="just"/>
            <a:endParaRPr lang="en-IN" sz="2000" b="1" u="sng"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When the thickness of the belt (t) is considered, then velocity ratio,</a:t>
            </a: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endParaRPr lang="en-IN"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pic>
        <p:nvPicPr>
          <p:cNvPr id="2" name="Picture 1"/>
          <p:cNvPicPr>
            <a:picLocks noChangeAspect="1"/>
          </p:cNvPicPr>
          <p:nvPr/>
        </p:nvPicPr>
        <p:blipFill>
          <a:blip r:embed="rId4"/>
          <a:stretch>
            <a:fillRect/>
          </a:stretch>
        </p:blipFill>
        <p:spPr>
          <a:xfrm>
            <a:off x="4041705" y="3165167"/>
            <a:ext cx="1759020" cy="895501"/>
          </a:xfrm>
          <a:prstGeom prst="rect">
            <a:avLst/>
          </a:prstGeom>
        </p:spPr>
      </p:pic>
    </p:spTree>
    <p:extLst>
      <p:ext uri="{BB962C8B-B14F-4D97-AF65-F5344CB8AC3E}">
        <p14:creationId xmlns:p14="http://schemas.microsoft.com/office/powerpoint/2010/main" val="2640147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10561574" cy="5940088"/>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TERMINOLOGIES OF BELT DRIVES</a:t>
            </a:r>
          </a:p>
          <a:p>
            <a:pPr algn="just"/>
            <a:endParaRPr lang="en-IN" sz="2000" b="1" u="sng" dirty="0">
              <a:latin typeface="Times New Roman" panose="02020603050405020304" pitchFamily="18" charset="0"/>
              <a:cs typeface="Times New Roman" panose="02020603050405020304" pitchFamily="18" charset="0"/>
            </a:endParaRPr>
          </a:p>
          <a:p>
            <a:pPr algn="just"/>
            <a:r>
              <a:rPr lang="en-IN" sz="2000" b="1" u="sng" dirty="0">
                <a:latin typeface="Times New Roman" panose="02020603050405020304" pitchFamily="18" charset="0"/>
                <a:cs typeface="Times New Roman" panose="02020603050405020304" pitchFamily="18" charset="0"/>
              </a:rPr>
              <a:t>Slip of belt</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When the frictional grip between the belt and the pulley becomes insufficient, it may cause some forward motion of the driving pulley without carrying the belt with it. This may also cause some forward motion of the belt without carrying the driven pulley with it. This is called </a:t>
            </a:r>
            <a:r>
              <a:rPr lang="en-US" sz="2000" b="1" dirty="0">
                <a:latin typeface="Times New Roman" panose="02020603050405020304" pitchFamily="18" charset="0"/>
                <a:cs typeface="Times New Roman" panose="02020603050405020304" pitchFamily="18" charset="0"/>
              </a:rPr>
              <a:t>slip of the belt </a:t>
            </a:r>
            <a:r>
              <a:rPr lang="en-US" sz="2000" dirty="0">
                <a:latin typeface="Times New Roman" panose="02020603050405020304" pitchFamily="18" charset="0"/>
                <a:cs typeface="Times New Roman" panose="02020603050405020304" pitchFamily="18" charset="0"/>
              </a:rPr>
              <a:t>and is generally expressed as a percentage.</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result of the belt slipping is to reduce the velocity ratio of the system.</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Let s</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 % Slip between the driving pulley and the belt, and s</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 = % Slip between the belt and the driven pulley.</a:t>
            </a:r>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Velocity ratio is then given by,</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r>
              <a:rPr lang="en-US" sz="2000" dirty="0"/>
              <a:t>                                                                                           </a:t>
            </a:r>
            <a:r>
              <a:rPr lang="en-US" sz="2000" dirty="0">
                <a:latin typeface="Times New Roman" panose="02020603050405020304" pitchFamily="18" charset="0"/>
                <a:cs typeface="Times New Roman" panose="02020603050405020304" pitchFamily="18" charset="0"/>
              </a:rPr>
              <a:t>where s = s</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 s</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i.e. </a:t>
            </a:r>
            <a:r>
              <a:rPr lang="en-US" sz="2000" dirty="0">
                <a:latin typeface="Times New Roman" panose="02020603050405020304" pitchFamily="18" charset="0"/>
                <a:cs typeface="Times New Roman" panose="02020603050405020304" pitchFamily="18" charset="0"/>
              </a:rPr>
              <a:t>total percentage of slip</a:t>
            </a:r>
            <a:endParaRPr lang="en-IN"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pic>
        <p:nvPicPr>
          <p:cNvPr id="4" name="Picture 3"/>
          <p:cNvPicPr>
            <a:picLocks noChangeAspect="1"/>
          </p:cNvPicPr>
          <p:nvPr/>
        </p:nvPicPr>
        <p:blipFill>
          <a:blip r:embed="rId4"/>
          <a:stretch>
            <a:fillRect/>
          </a:stretch>
        </p:blipFill>
        <p:spPr>
          <a:xfrm>
            <a:off x="3170167" y="6043612"/>
            <a:ext cx="2187645" cy="675596"/>
          </a:xfrm>
          <a:prstGeom prst="rect">
            <a:avLst/>
          </a:prstGeom>
        </p:spPr>
      </p:pic>
    </p:spTree>
    <p:extLst>
      <p:ext uri="{BB962C8B-B14F-4D97-AF65-F5344CB8AC3E}">
        <p14:creationId xmlns:p14="http://schemas.microsoft.com/office/powerpoint/2010/main" val="2410936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7721986" cy="4093428"/>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TERMINOLOGIES OF BELT DRIVES</a:t>
            </a:r>
          </a:p>
          <a:p>
            <a:pPr algn="just"/>
            <a:endParaRPr lang="en-IN" sz="2000" b="1" u="sng" dirty="0">
              <a:latin typeface="Times New Roman" panose="02020603050405020304" pitchFamily="18" charset="0"/>
              <a:cs typeface="Times New Roman" panose="02020603050405020304" pitchFamily="18" charset="0"/>
            </a:endParaRPr>
          </a:p>
          <a:p>
            <a:pPr algn="just"/>
            <a:r>
              <a:rPr lang="en-IN" sz="2000" b="1" u="sng" dirty="0">
                <a:latin typeface="Times New Roman" panose="02020603050405020304" pitchFamily="18" charset="0"/>
                <a:cs typeface="Times New Roman" panose="02020603050405020304" pitchFamily="18" charset="0"/>
              </a:rPr>
              <a:t>Length of an Open belt drive</a:t>
            </a:r>
          </a:p>
          <a:p>
            <a:pPr algn="just"/>
            <a:endParaRPr lang="en-IN" sz="2000" b="1" u="sng"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Let </a:t>
            </a:r>
            <a:r>
              <a:rPr lang="en-US" sz="2000" i="1" dirty="0">
                <a:latin typeface="Times New Roman" panose="02020603050405020304" pitchFamily="18" charset="0"/>
                <a:cs typeface="Times New Roman" panose="02020603050405020304" pitchFamily="18" charset="0"/>
              </a:rPr>
              <a:t>r</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and </a:t>
            </a:r>
            <a:r>
              <a:rPr lang="en-US" sz="2000" i="1" dirty="0">
                <a:latin typeface="Times New Roman" panose="02020603050405020304" pitchFamily="18" charset="0"/>
                <a:cs typeface="Times New Roman" panose="02020603050405020304" pitchFamily="18" charset="0"/>
              </a:rPr>
              <a:t>r</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 = Radii of the larger and smaller pulleys,</a:t>
            </a:r>
          </a:p>
          <a:p>
            <a:r>
              <a:rPr lang="en-US" sz="2000" i="1" dirty="0">
                <a:latin typeface="Times New Roman" panose="02020603050405020304" pitchFamily="18" charset="0"/>
                <a:cs typeface="Times New Roman" panose="02020603050405020304" pitchFamily="18" charset="0"/>
              </a:rPr>
              <a:t>           x </a:t>
            </a:r>
            <a:r>
              <a:rPr lang="en-US" sz="2000" dirty="0">
                <a:latin typeface="Times New Roman" panose="02020603050405020304" pitchFamily="18" charset="0"/>
                <a:cs typeface="Times New Roman" panose="02020603050405020304" pitchFamily="18" charset="0"/>
              </a:rPr>
              <a:t>= Distance between the </a:t>
            </a:r>
            <a:r>
              <a:rPr lang="en-US" sz="2000" dirty="0" err="1">
                <a:latin typeface="Times New Roman" panose="02020603050405020304" pitchFamily="18" charset="0"/>
                <a:cs typeface="Times New Roman" panose="02020603050405020304" pitchFamily="18" charset="0"/>
              </a:rPr>
              <a:t>centres</a:t>
            </a:r>
            <a:r>
              <a:rPr lang="en-US" sz="2000" dirty="0">
                <a:latin typeface="Times New Roman" panose="02020603050405020304" pitchFamily="18" charset="0"/>
                <a:cs typeface="Times New Roman" panose="02020603050405020304" pitchFamily="18" charset="0"/>
              </a:rPr>
              <a:t> of two pulleys (</a:t>
            </a:r>
            <a:r>
              <a:rPr lang="en-US" sz="2000" i="1" dirty="0">
                <a:latin typeface="Times New Roman" panose="02020603050405020304" pitchFamily="18" charset="0"/>
                <a:cs typeface="Times New Roman" panose="02020603050405020304" pitchFamily="18" charset="0"/>
              </a:rPr>
              <a:t>i.e. O</a:t>
            </a:r>
            <a:r>
              <a:rPr lang="en-US" sz="2000" baseline="-25000" dirty="0">
                <a:latin typeface="Times New Roman" panose="02020603050405020304" pitchFamily="18" charset="0"/>
                <a:cs typeface="Times New Roman" panose="02020603050405020304" pitchFamily="18" charset="0"/>
              </a:rPr>
              <a:t>1</a:t>
            </a:r>
            <a:r>
              <a:rPr lang="en-US" sz="2000" i="1" dirty="0">
                <a:latin typeface="Times New Roman" panose="02020603050405020304" pitchFamily="18" charset="0"/>
                <a:cs typeface="Times New Roman" panose="02020603050405020304" pitchFamily="18" charset="0"/>
              </a:rPr>
              <a:t>O</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 and</a:t>
            </a:r>
          </a:p>
          <a:p>
            <a:r>
              <a:rPr lang="en-US" sz="2000" i="1" dirty="0">
                <a:latin typeface="Times New Roman" panose="02020603050405020304" pitchFamily="18" charset="0"/>
                <a:cs typeface="Times New Roman" panose="02020603050405020304" pitchFamily="18" charset="0"/>
              </a:rPr>
              <a:t>           L </a:t>
            </a:r>
            <a:r>
              <a:rPr lang="en-US" sz="2000" dirty="0">
                <a:latin typeface="Times New Roman" panose="02020603050405020304" pitchFamily="18" charset="0"/>
                <a:cs typeface="Times New Roman" panose="02020603050405020304" pitchFamily="18" charset="0"/>
              </a:rPr>
              <a:t>= Total length of the belt.</a:t>
            </a:r>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Length of the belt is given by,</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r>
              <a:rPr lang="en-US" sz="2000" dirty="0"/>
              <a:t>                                                                                           </a:t>
            </a: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pic>
        <p:nvPicPr>
          <p:cNvPr id="2" name="Picture 1"/>
          <p:cNvPicPr>
            <a:picLocks noChangeAspect="1"/>
          </p:cNvPicPr>
          <p:nvPr/>
        </p:nvPicPr>
        <p:blipFill>
          <a:blip r:embed="rId4"/>
          <a:stretch>
            <a:fillRect/>
          </a:stretch>
        </p:blipFill>
        <p:spPr>
          <a:xfrm>
            <a:off x="7696200" y="2059913"/>
            <a:ext cx="4403027" cy="2125599"/>
          </a:xfrm>
          <a:prstGeom prst="rect">
            <a:avLst/>
          </a:prstGeom>
        </p:spPr>
      </p:pic>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2B93332-B341-40CA-B249-D661ABBBE5D6}"/>
                  </a:ext>
                </a:extLst>
              </p:cNvPr>
              <p:cNvSpPr/>
              <p:nvPr/>
            </p:nvSpPr>
            <p:spPr>
              <a:xfrm>
                <a:off x="1837978" y="4185512"/>
                <a:ext cx="4188583" cy="711990"/>
              </a:xfrm>
              <a:prstGeom prst="rect">
                <a:avLst/>
              </a:prstGeom>
            </p:spPr>
            <p:txBody>
              <a:bodyPr wrap="none">
                <a:spAutoFit/>
              </a:bodyPr>
              <a:lstStyle/>
              <a:p>
                <a:pPr>
                  <a:lnSpc>
                    <a:spcPct val="107000"/>
                  </a:lnSpc>
                  <a:spcAft>
                    <a:spcPts val="800"/>
                  </a:spcAft>
                </a:pPr>
                <a:r>
                  <a:rPr lang="en-IN" sz="2400" b="1" i="1" dirty="0">
                    <a:latin typeface="Times New Roman" panose="02020603050405020304" pitchFamily="18" charset="0"/>
                    <a:ea typeface="Times New Roman" panose="02020603050405020304" pitchFamily="18" charset="0"/>
                    <a:cs typeface="Times New Roman" panose="02020603050405020304" pitchFamily="18" charset="0"/>
                  </a:rPr>
                  <a:t>L</a:t>
                </a:r>
                <a:r>
                  <a:rPr lang="en-IN" sz="2400" b="1" baseline="-25000" dirty="0">
                    <a:latin typeface="Times New Roman" panose="02020603050405020304" pitchFamily="18" charset="0"/>
                    <a:ea typeface="Times New Roman" panose="02020603050405020304" pitchFamily="18" charset="0"/>
                    <a:cs typeface="Times New Roman" panose="02020603050405020304" pitchFamily="18" charset="0"/>
                  </a:rPr>
                  <a:t>0</a:t>
                </a:r>
                <a:r>
                  <a:rPr lang="en-IN" sz="2400" b="1" dirty="0">
                    <a:latin typeface="Times New Roman" panose="02020603050405020304" pitchFamily="18" charset="0"/>
                    <a:ea typeface="Times New Roman" panose="02020603050405020304" pitchFamily="18" charset="0"/>
                    <a:cs typeface="Times New Roman" panose="02020603050405020304" pitchFamily="18" charset="0"/>
                  </a:rPr>
                  <a:t> = π (</a:t>
                </a:r>
                <a:r>
                  <a:rPr lang="en-IN" sz="2400" b="1" i="1" dirty="0">
                    <a:latin typeface="Times New Roman" panose="02020603050405020304" pitchFamily="18" charset="0"/>
                    <a:ea typeface="Times New Roman" panose="02020603050405020304" pitchFamily="18" charset="0"/>
                    <a:cs typeface="Times New Roman" panose="02020603050405020304" pitchFamily="18" charset="0"/>
                  </a:rPr>
                  <a:t>r</a:t>
                </a:r>
                <a:r>
                  <a:rPr lang="en-IN" sz="2400" b="1" baseline="-25000" dirty="0">
                    <a:latin typeface="Times New Roman" panose="02020603050405020304" pitchFamily="18" charset="0"/>
                    <a:ea typeface="Times New Roman" panose="02020603050405020304" pitchFamily="18" charset="0"/>
                    <a:cs typeface="Times New Roman" panose="02020603050405020304" pitchFamily="18" charset="0"/>
                  </a:rPr>
                  <a:t>1</a:t>
                </a:r>
                <a:r>
                  <a:rPr lang="en-IN" sz="2400" b="1" dirty="0">
                    <a:latin typeface="Times New Roman" panose="02020603050405020304" pitchFamily="18" charset="0"/>
                    <a:ea typeface="Times New Roman" panose="02020603050405020304" pitchFamily="18" charset="0"/>
                    <a:cs typeface="Times New Roman" panose="02020603050405020304" pitchFamily="18" charset="0"/>
                  </a:rPr>
                  <a:t> + </a:t>
                </a:r>
                <a:r>
                  <a:rPr lang="en-IN" sz="2400" b="1" i="1" dirty="0">
                    <a:latin typeface="Times New Roman" panose="02020603050405020304" pitchFamily="18" charset="0"/>
                    <a:ea typeface="Times New Roman" panose="02020603050405020304" pitchFamily="18" charset="0"/>
                    <a:cs typeface="Times New Roman" panose="02020603050405020304" pitchFamily="18" charset="0"/>
                  </a:rPr>
                  <a:t>r</a:t>
                </a:r>
                <a:r>
                  <a:rPr lang="en-IN" sz="2400" b="1" baseline="-25000" dirty="0">
                    <a:latin typeface="Times New Roman" panose="02020603050405020304" pitchFamily="18" charset="0"/>
                    <a:ea typeface="Times New Roman" panose="02020603050405020304" pitchFamily="18" charset="0"/>
                    <a:cs typeface="Times New Roman" panose="02020603050405020304" pitchFamily="18" charset="0"/>
                  </a:rPr>
                  <a:t>2</a:t>
                </a:r>
                <a:r>
                  <a:rPr lang="en-IN" sz="2400" b="1" dirty="0">
                    <a:latin typeface="Times New Roman" panose="02020603050405020304" pitchFamily="18" charset="0"/>
                    <a:ea typeface="Times New Roman" panose="02020603050405020304" pitchFamily="18" charset="0"/>
                    <a:cs typeface="Times New Roman" panose="02020603050405020304" pitchFamily="18" charset="0"/>
                  </a:rPr>
                  <a:t>) + 2</a:t>
                </a:r>
                <a14:m>
                  <m:oMath xmlns:m="http://schemas.openxmlformats.org/officeDocument/2006/math">
                    <m:r>
                      <a:rPr lang="en-IN" sz="2400" b="1" i="1">
                        <a:latin typeface="Cambria Math" panose="02040503050406030204" pitchFamily="18" charset="0"/>
                        <a:ea typeface="Calibri" panose="020F0502020204030204" pitchFamily="34" charset="0"/>
                        <a:cs typeface="Times New Roman" panose="02020603050405020304" pitchFamily="18" charset="0"/>
                      </a:rPr>
                      <m:t> </m:t>
                    </m:r>
                    <m:r>
                      <a:rPr lang="en-IN" sz="2400" b="1" i="1">
                        <a:latin typeface="Cambria Math" panose="02040503050406030204" pitchFamily="18" charset="0"/>
                        <a:ea typeface="Calibri" panose="020F0502020204030204" pitchFamily="34" charset="0"/>
                        <a:cs typeface="Times New Roman" panose="02020603050405020304" pitchFamily="18" charset="0"/>
                      </a:rPr>
                      <m:t>𝒙</m:t>
                    </m:r>
                    <m:r>
                      <a:rPr lang="en-IN" sz="2400" b="1" i="1">
                        <a:latin typeface="Cambria Math" panose="02040503050406030204" pitchFamily="18" charset="0"/>
                        <a:ea typeface="Calibri" panose="020F0502020204030204" pitchFamily="34" charset="0"/>
                        <a:cs typeface="Times New Roman" panose="02020603050405020304" pitchFamily="18" charset="0"/>
                      </a:rPr>
                      <m:t>+ </m:t>
                    </m:r>
                    <m:f>
                      <m:fPr>
                        <m:ctrlPr>
                          <a:rPr lang="en-IN" sz="2400" b="1" i="1">
                            <a:effectLst/>
                            <a:latin typeface="Cambria Math" panose="02040503050406030204" pitchFamily="18" charset="0"/>
                            <a:ea typeface="Calibri" panose="020F0502020204030204" pitchFamily="34" charset="0"/>
                            <a:cs typeface="Times New Roman" panose="02020603050405020304" pitchFamily="18" charset="0"/>
                          </a:rPr>
                        </m:ctrlPr>
                      </m:fPr>
                      <m:num>
                        <m:sSup>
                          <m:sSupPr>
                            <m:ctrlPr>
                              <a:rPr lang="en-IN" sz="2400" b="1" i="1">
                                <a:effectLst/>
                                <a:latin typeface="Cambria Math" panose="02040503050406030204" pitchFamily="18" charset="0"/>
                                <a:ea typeface="Calibri" panose="020F0502020204030204" pitchFamily="34" charset="0"/>
                                <a:cs typeface="Times New Roman" panose="02020603050405020304" pitchFamily="18" charset="0"/>
                              </a:rPr>
                            </m:ctrlPr>
                          </m:sSupPr>
                          <m:e>
                            <m:sSub>
                              <m:sSubPr>
                                <m:ctrlPr>
                                  <a:rPr lang="en-IN" sz="2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2400" b="1" i="1">
                                    <a:effectLst/>
                                    <a:latin typeface="Cambria Math" panose="02040503050406030204" pitchFamily="18" charset="0"/>
                                    <a:ea typeface="Calibri" panose="020F0502020204030204" pitchFamily="34" charset="0"/>
                                    <a:cs typeface="Times New Roman" panose="02020603050405020304" pitchFamily="18" charset="0"/>
                                  </a:rPr>
                                  <m:t>(</m:t>
                                </m:r>
                                <m:r>
                                  <a:rPr lang="en-IN" sz="2400" b="1" i="1">
                                    <a:effectLst/>
                                    <a:latin typeface="Cambria Math" panose="02040503050406030204" pitchFamily="18" charset="0"/>
                                    <a:ea typeface="Calibri" panose="020F0502020204030204" pitchFamily="34" charset="0"/>
                                    <a:cs typeface="Times New Roman" panose="02020603050405020304" pitchFamily="18" charset="0"/>
                                  </a:rPr>
                                  <m:t>𝒓</m:t>
                                </m:r>
                              </m:e>
                              <m:sub>
                                <m:r>
                                  <a:rPr lang="en-IN" sz="2400" b="1" i="1">
                                    <a:effectLst/>
                                    <a:latin typeface="Cambria Math" panose="02040503050406030204" pitchFamily="18" charset="0"/>
                                    <a:ea typeface="Calibri" panose="020F0502020204030204" pitchFamily="34" charset="0"/>
                                    <a:cs typeface="Times New Roman" panose="02020603050405020304" pitchFamily="18" charset="0"/>
                                  </a:rPr>
                                  <m:t>𝟏</m:t>
                                </m:r>
                              </m:sub>
                            </m:sSub>
                            <m:r>
                              <a:rPr lang="en-IN" sz="2400" b="1" i="1">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IN" sz="2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2400" b="1" i="1">
                                    <a:effectLst/>
                                    <a:latin typeface="Cambria Math" panose="02040503050406030204" pitchFamily="18" charset="0"/>
                                    <a:ea typeface="Calibri" panose="020F0502020204030204" pitchFamily="34" charset="0"/>
                                    <a:cs typeface="Times New Roman" panose="02020603050405020304" pitchFamily="18" charset="0"/>
                                  </a:rPr>
                                  <m:t>𝒓</m:t>
                                </m:r>
                              </m:e>
                              <m:sub>
                                <m:r>
                                  <a:rPr lang="en-IN" sz="2400" b="1" i="1">
                                    <a:effectLst/>
                                    <a:latin typeface="Cambria Math" panose="02040503050406030204" pitchFamily="18" charset="0"/>
                                    <a:ea typeface="Calibri" panose="020F0502020204030204" pitchFamily="34" charset="0"/>
                                    <a:cs typeface="Times New Roman" panose="02020603050405020304" pitchFamily="18" charset="0"/>
                                  </a:rPr>
                                  <m:t>𝟐</m:t>
                                </m:r>
                              </m:sub>
                            </m:sSub>
                            <m:r>
                              <a:rPr lang="en-IN" sz="2400" b="1" i="1">
                                <a:effectLst/>
                                <a:latin typeface="Cambria Math" panose="02040503050406030204" pitchFamily="18" charset="0"/>
                                <a:ea typeface="Calibri" panose="020F0502020204030204" pitchFamily="34" charset="0"/>
                                <a:cs typeface="Times New Roman" panose="02020603050405020304" pitchFamily="18" charset="0"/>
                              </a:rPr>
                              <m:t>)</m:t>
                            </m:r>
                          </m:e>
                          <m:sup>
                            <m:r>
                              <a:rPr lang="en-IN" sz="2400" b="1" i="1">
                                <a:effectLst/>
                                <a:latin typeface="Cambria Math" panose="02040503050406030204" pitchFamily="18" charset="0"/>
                                <a:ea typeface="Calibri" panose="020F0502020204030204" pitchFamily="34" charset="0"/>
                                <a:cs typeface="Times New Roman" panose="02020603050405020304" pitchFamily="18" charset="0"/>
                              </a:rPr>
                              <m:t>𝟐</m:t>
                            </m:r>
                          </m:sup>
                        </m:sSup>
                      </m:num>
                      <m:den>
                        <m:r>
                          <a:rPr lang="en-IN" sz="2400" b="1" i="1">
                            <a:effectLst/>
                            <a:latin typeface="Cambria Math" panose="02040503050406030204" pitchFamily="18" charset="0"/>
                            <a:ea typeface="Calibri" panose="020F0502020204030204" pitchFamily="34" charset="0"/>
                            <a:cs typeface="Times New Roman" panose="02020603050405020304" pitchFamily="18" charset="0"/>
                          </a:rPr>
                          <m:t>𝒙</m:t>
                        </m:r>
                      </m:den>
                    </m:f>
                  </m:oMath>
                </a14:m>
                <a:endParaRPr lang="en-IN" sz="24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13" name="Rectangle 12">
                <a:extLst>
                  <a:ext uri="{FF2B5EF4-FFF2-40B4-BE49-F238E27FC236}">
                    <a16:creationId xmlns="" xmlns:a16="http://schemas.microsoft.com/office/drawing/2014/main" xmlns:a14="http://schemas.microsoft.com/office/drawing/2010/main" id="{72B93332-B341-40CA-B249-D661ABBBE5D6}"/>
                  </a:ext>
                </a:extLst>
              </p:cNvPr>
              <p:cNvSpPr>
                <a:spLocks noRot="1" noChangeAspect="1" noMove="1" noResize="1" noEditPoints="1" noAdjustHandles="1" noChangeArrowheads="1" noChangeShapeType="1" noTextEdit="1"/>
              </p:cNvSpPr>
              <p:nvPr/>
            </p:nvSpPr>
            <p:spPr>
              <a:xfrm>
                <a:off x="1837978" y="4185512"/>
                <a:ext cx="4188583" cy="711990"/>
              </a:xfrm>
              <a:prstGeom prst="rect">
                <a:avLst/>
              </a:prstGeom>
              <a:blipFill rotWithShape="0">
                <a:blip r:embed="rId5"/>
                <a:stretch>
                  <a:fillRect l="-2329" b="-7759"/>
                </a:stretch>
              </a:blipFill>
            </p:spPr>
            <p:txBody>
              <a:bodyPr/>
              <a:lstStyle/>
              <a:p>
                <a:r>
                  <a:rPr lang="en-US">
                    <a:noFill/>
                  </a:rPr>
                  <a:t> </a:t>
                </a:r>
              </a:p>
            </p:txBody>
          </p:sp>
        </mc:Fallback>
      </mc:AlternateContent>
    </p:spTree>
    <p:extLst>
      <p:ext uri="{BB962C8B-B14F-4D97-AF65-F5344CB8AC3E}">
        <p14:creationId xmlns:p14="http://schemas.microsoft.com/office/powerpoint/2010/main" val="16927523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7721986" cy="4093428"/>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TERMINOLOGIES OF BELT DRIVES</a:t>
            </a:r>
          </a:p>
          <a:p>
            <a:pPr algn="just"/>
            <a:endParaRPr lang="en-IN" sz="2000" b="1" u="sng" dirty="0">
              <a:latin typeface="Times New Roman" panose="02020603050405020304" pitchFamily="18" charset="0"/>
              <a:cs typeface="Times New Roman" panose="02020603050405020304" pitchFamily="18" charset="0"/>
            </a:endParaRPr>
          </a:p>
          <a:p>
            <a:pPr algn="just"/>
            <a:r>
              <a:rPr lang="en-IN" sz="2000" b="1" u="sng" dirty="0">
                <a:latin typeface="Times New Roman" panose="02020603050405020304" pitchFamily="18" charset="0"/>
                <a:cs typeface="Times New Roman" panose="02020603050405020304" pitchFamily="18" charset="0"/>
              </a:rPr>
              <a:t>Length of a Crossed belt drive</a:t>
            </a:r>
          </a:p>
          <a:p>
            <a:pPr algn="just"/>
            <a:endParaRPr lang="en-IN" sz="2000" b="1" u="sng"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Let </a:t>
            </a:r>
            <a:r>
              <a:rPr lang="en-US" sz="2000" i="1" dirty="0">
                <a:latin typeface="Times New Roman" panose="02020603050405020304" pitchFamily="18" charset="0"/>
                <a:cs typeface="Times New Roman" panose="02020603050405020304" pitchFamily="18" charset="0"/>
              </a:rPr>
              <a:t>r</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and </a:t>
            </a:r>
            <a:r>
              <a:rPr lang="en-US" sz="2000" i="1" dirty="0">
                <a:latin typeface="Times New Roman" panose="02020603050405020304" pitchFamily="18" charset="0"/>
                <a:cs typeface="Times New Roman" panose="02020603050405020304" pitchFamily="18" charset="0"/>
              </a:rPr>
              <a:t>r</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 = Radii of the larger and smaller pulleys,</a:t>
            </a:r>
          </a:p>
          <a:p>
            <a:r>
              <a:rPr lang="en-US" sz="2000" i="1" dirty="0">
                <a:latin typeface="Times New Roman" panose="02020603050405020304" pitchFamily="18" charset="0"/>
                <a:cs typeface="Times New Roman" panose="02020603050405020304" pitchFamily="18" charset="0"/>
              </a:rPr>
              <a:t>           x </a:t>
            </a:r>
            <a:r>
              <a:rPr lang="en-US" sz="2000" dirty="0">
                <a:latin typeface="Times New Roman" panose="02020603050405020304" pitchFamily="18" charset="0"/>
                <a:cs typeface="Times New Roman" panose="02020603050405020304" pitchFamily="18" charset="0"/>
              </a:rPr>
              <a:t>= Distance between the </a:t>
            </a:r>
            <a:r>
              <a:rPr lang="en-US" sz="2000" dirty="0" err="1">
                <a:latin typeface="Times New Roman" panose="02020603050405020304" pitchFamily="18" charset="0"/>
                <a:cs typeface="Times New Roman" panose="02020603050405020304" pitchFamily="18" charset="0"/>
              </a:rPr>
              <a:t>centres</a:t>
            </a:r>
            <a:r>
              <a:rPr lang="en-US" sz="2000" dirty="0">
                <a:latin typeface="Times New Roman" panose="02020603050405020304" pitchFamily="18" charset="0"/>
                <a:cs typeface="Times New Roman" panose="02020603050405020304" pitchFamily="18" charset="0"/>
              </a:rPr>
              <a:t> of two pulleys (</a:t>
            </a:r>
            <a:r>
              <a:rPr lang="en-US" sz="2000" i="1" dirty="0">
                <a:latin typeface="Times New Roman" panose="02020603050405020304" pitchFamily="18" charset="0"/>
                <a:cs typeface="Times New Roman" panose="02020603050405020304" pitchFamily="18" charset="0"/>
              </a:rPr>
              <a:t>i.e. O</a:t>
            </a:r>
            <a:r>
              <a:rPr lang="en-US" sz="2000" baseline="-25000" dirty="0">
                <a:latin typeface="Times New Roman" panose="02020603050405020304" pitchFamily="18" charset="0"/>
                <a:cs typeface="Times New Roman" panose="02020603050405020304" pitchFamily="18" charset="0"/>
              </a:rPr>
              <a:t>1</a:t>
            </a:r>
            <a:r>
              <a:rPr lang="en-US" sz="2000" i="1" dirty="0">
                <a:latin typeface="Times New Roman" panose="02020603050405020304" pitchFamily="18" charset="0"/>
                <a:cs typeface="Times New Roman" panose="02020603050405020304" pitchFamily="18" charset="0"/>
              </a:rPr>
              <a:t>O</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 and</a:t>
            </a:r>
          </a:p>
          <a:p>
            <a:r>
              <a:rPr lang="en-US" sz="2000" i="1" dirty="0">
                <a:latin typeface="Times New Roman" panose="02020603050405020304" pitchFamily="18" charset="0"/>
                <a:cs typeface="Times New Roman" panose="02020603050405020304" pitchFamily="18" charset="0"/>
              </a:rPr>
              <a:t>           L </a:t>
            </a:r>
            <a:r>
              <a:rPr lang="en-US" sz="2000" dirty="0">
                <a:latin typeface="Times New Roman" panose="02020603050405020304" pitchFamily="18" charset="0"/>
                <a:cs typeface="Times New Roman" panose="02020603050405020304" pitchFamily="18" charset="0"/>
              </a:rPr>
              <a:t>= Total length of the belt.</a:t>
            </a:r>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Length of the belt is given by,</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r>
              <a:rPr lang="en-US" sz="2000" dirty="0"/>
              <a:t>                                                                                           </a:t>
            </a: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pic>
        <p:nvPicPr>
          <p:cNvPr id="4" name="Picture 3"/>
          <p:cNvPicPr>
            <a:picLocks noChangeAspect="1"/>
          </p:cNvPicPr>
          <p:nvPr/>
        </p:nvPicPr>
        <p:blipFill>
          <a:blip r:embed="rId4"/>
          <a:stretch>
            <a:fillRect/>
          </a:stretch>
        </p:blipFill>
        <p:spPr>
          <a:xfrm>
            <a:off x="7584235" y="2059913"/>
            <a:ext cx="4514994" cy="2726399"/>
          </a:xfrm>
          <a:prstGeom prst="rect">
            <a:avLst/>
          </a:prstGeom>
        </p:spPr>
      </p:pic>
      <mc:AlternateContent xmlns:mc="http://schemas.openxmlformats.org/markup-compatibility/2006" xmlns:a14="http://schemas.microsoft.com/office/drawing/2010/main">
        <mc:Choice Requires="a14">
          <p:sp>
            <p:nvSpPr>
              <p:cNvPr id="5" name="Rectangle 4"/>
              <p:cNvSpPr/>
              <p:nvPr/>
            </p:nvSpPr>
            <p:spPr>
              <a:xfrm>
                <a:off x="1890642" y="4221670"/>
                <a:ext cx="4177362" cy="711990"/>
              </a:xfrm>
              <a:prstGeom prst="rect">
                <a:avLst/>
              </a:prstGeom>
            </p:spPr>
            <p:txBody>
              <a:bodyPr wrap="none">
                <a:spAutoFit/>
              </a:bodyPr>
              <a:lstStyle/>
              <a:p>
                <a:pPr>
                  <a:lnSpc>
                    <a:spcPct val="107000"/>
                  </a:lnSpc>
                  <a:spcAft>
                    <a:spcPts val="800"/>
                  </a:spcAft>
                </a:pPr>
                <a:r>
                  <a:rPr lang="en-IN" sz="2400" b="1" i="1" dirty="0">
                    <a:latin typeface="Times New Roman" panose="02020603050405020304" pitchFamily="18" charset="0"/>
                    <a:ea typeface="Times New Roman" panose="02020603050405020304" pitchFamily="18" charset="0"/>
                    <a:cs typeface="Times New Roman" panose="02020603050405020304" pitchFamily="18" charset="0"/>
                  </a:rPr>
                  <a:t>L</a:t>
                </a:r>
                <a:r>
                  <a:rPr lang="en-IN" sz="2400" b="1" baseline="-25000" dirty="0" err="1">
                    <a:latin typeface="Times New Roman" panose="02020603050405020304" pitchFamily="18" charset="0"/>
                    <a:ea typeface="Times New Roman" panose="02020603050405020304" pitchFamily="18" charset="0"/>
                    <a:cs typeface="Times New Roman" panose="02020603050405020304" pitchFamily="18" charset="0"/>
                  </a:rPr>
                  <a:t>c</a:t>
                </a:r>
                <a:r>
                  <a:rPr lang="en-IN" sz="2400" b="1" dirty="0">
                    <a:latin typeface="Times New Roman" panose="02020603050405020304" pitchFamily="18" charset="0"/>
                    <a:ea typeface="Times New Roman" panose="02020603050405020304" pitchFamily="18" charset="0"/>
                    <a:cs typeface="Times New Roman" panose="02020603050405020304" pitchFamily="18" charset="0"/>
                  </a:rPr>
                  <a:t> = π (</a:t>
                </a:r>
                <a:r>
                  <a:rPr lang="en-IN" sz="2400" b="1" i="1" dirty="0">
                    <a:latin typeface="Times New Roman" panose="02020603050405020304" pitchFamily="18" charset="0"/>
                    <a:ea typeface="Times New Roman" panose="02020603050405020304" pitchFamily="18" charset="0"/>
                    <a:cs typeface="Times New Roman" panose="02020603050405020304" pitchFamily="18" charset="0"/>
                  </a:rPr>
                  <a:t>r</a:t>
                </a:r>
                <a:r>
                  <a:rPr lang="en-IN" sz="2400" b="1" baseline="-25000" dirty="0">
                    <a:latin typeface="Times New Roman" panose="02020603050405020304" pitchFamily="18" charset="0"/>
                    <a:ea typeface="Times New Roman" panose="02020603050405020304" pitchFamily="18" charset="0"/>
                    <a:cs typeface="Times New Roman" panose="02020603050405020304" pitchFamily="18" charset="0"/>
                  </a:rPr>
                  <a:t>1</a:t>
                </a:r>
                <a:r>
                  <a:rPr lang="en-IN" sz="2400" b="1" dirty="0">
                    <a:latin typeface="Times New Roman" panose="02020603050405020304" pitchFamily="18" charset="0"/>
                    <a:ea typeface="Times New Roman" panose="02020603050405020304" pitchFamily="18" charset="0"/>
                    <a:cs typeface="Times New Roman" panose="02020603050405020304" pitchFamily="18" charset="0"/>
                  </a:rPr>
                  <a:t> + </a:t>
                </a:r>
                <a:r>
                  <a:rPr lang="en-IN" sz="2400" b="1" i="1" dirty="0">
                    <a:latin typeface="Times New Roman" panose="02020603050405020304" pitchFamily="18" charset="0"/>
                    <a:ea typeface="Times New Roman" panose="02020603050405020304" pitchFamily="18" charset="0"/>
                    <a:cs typeface="Times New Roman" panose="02020603050405020304" pitchFamily="18" charset="0"/>
                  </a:rPr>
                  <a:t>r</a:t>
                </a:r>
                <a:r>
                  <a:rPr lang="en-IN" sz="2400" b="1" baseline="-25000" dirty="0">
                    <a:latin typeface="Times New Roman" panose="02020603050405020304" pitchFamily="18" charset="0"/>
                    <a:ea typeface="Times New Roman" panose="02020603050405020304" pitchFamily="18" charset="0"/>
                    <a:cs typeface="Times New Roman" panose="02020603050405020304" pitchFamily="18" charset="0"/>
                  </a:rPr>
                  <a:t>2</a:t>
                </a:r>
                <a:r>
                  <a:rPr lang="en-IN" sz="2400" b="1" dirty="0">
                    <a:latin typeface="Times New Roman" panose="02020603050405020304" pitchFamily="18" charset="0"/>
                    <a:ea typeface="Times New Roman" panose="02020603050405020304" pitchFamily="18" charset="0"/>
                    <a:cs typeface="Times New Roman" panose="02020603050405020304" pitchFamily="18" charset="0"/>
                  </a:rPr>
                  <a:t>) + 2</a:t>
                </a:r>
                <a14:m>
                  <m:oMath xmlns:m="http://schemas.openxmlformats.org/officeDocument/2006/math">
                    <m:r>
                      <a:rPr lang="en-IN" sz="2400" b="1" i="1">
                        <a:latin typeface="Cambria Math" panose="02040503050406030204" pitchFamily="18" charset="0"/>
                        <a:ea typeface="Calibri" panose="020F0502020204030204" pitchFamily="34" charset="0"/>
                        <a:cs typeface="Times New Roman" panose="02020603050405020304" pitchFamily="18" charset="0"/>
                      </a:rPr>
                      <m:t> </m:t>
                    </m:r>
                    <m:r>
                      <a:rPr lang="en-IN" sz="2400" b="1" i="1">
                        <a:latin typeface="Cambria Math" panose="02040503050406030204" pitchFamily="18" charset="0"/>
                        <a:ea typeface="Calibri" panose="020F0502020204030204" pitchFamily="34" charset="0"/>
                        <a:cs typeface="Times New Roman" panose="02020603050405020304" pitchFamily="18" charset="0"/>
                      </a:rPr>
                      <m:t>𝒙</m:t>
                    </m:r>
                    <m:r>
                      <a:rPr lang="en-IN" sz="2400" b="1" i="1">
                        <a:latin typeface="Cambria Math" panose="02040503050406030204" pitchFamily="18" charset="0"/>
                        <a:ea typeface="Calibri" panose="020F0502020204030204" pitchFamily="34" charset="0"/>
                        <a:cs typeface="Times New Roman" panose="02020603050405020304" pitchFamily="18" charset="0"/>
                      </a:rPr>
                      <m:t>+ </m:t>
                    </m:r>
                    <m:f>
                      <m:fPr>
                        <m:ctrlPr>
                          <a:rPr lang="en-IN" sz="2400" b="1" i="1">
                            <a:latin typeface="Cambria Math" panose="02040503050406030204" pitchFamily="18" charset="0"/>
                            <a:ea typeface="Calibri" panose="020F0502020204030204" pitchFamily="34" charset="0"/>
                            <a:cs typeface="Times New Roman" panose="02020603050405020304" pitchFamily="18" charset="0"/>
                          </a:rPr>
                        </m:ctrlPr>
                      </m:fPr>
                      <m:num>
                        <m:sSup>
                          <m:sSupPr>
                            <m:ctrlPr>
                              <a:rPr lang="en-IN" sz="2400" b="1" i="1">
                                <a:latin typeface="Cambria Math" panose="02040503050406030204" pitchFamily="18" charset="0"/>
                                <a:ea typeface="Calibri" panose="020F0502020204030204" pitchFamily="34" charset="0"/>
                                <a:cs typeface="Times New Roman" panose="02020603050405020304" pitchFamily="18" charset="0"/>
                              </a:rPr>
                            </m:ctrlPr>
                          </m:sSupPr>
                          <m:e>
                            <m:sSub>
                              <m:sSubPr>
                                <m:ctrlPr>
                                  <a:rPr lang="en-IN" sz="2400" b="1" i="1">
                                    <a:latin typeface="Cambria Math" panose="02040503050406030204" pitchFamily="18" charset="0"/>
                                    <a:ea typeface="Calibri" panose="020F0502020204030204" pitchFamily="34" charset="0"/>
                                    <a:cs typeface="Times New Roman" panose="02020603050405020304" pitchFamily="18" charset="0"/>
                                  </a:rPr>
                                </m:ctrlPr>
                              </m:sSubPr>
                              <m:e>
                                <m:r>
                                  <a:rPr lang="en-IN" sz="2400" b="1" i="1">
                                    <a:latin typeface="Cambria Math" panose="02040503050406030204" pitchFamily="18" charset="0"/>
                                    <a:ea typeface="Calibri" panose="020F0502020204030204" pitchFamily="34" charset="0"/>
                                    <a:cs typeface="Times New Roman" panose="02020603050405020304" pitchFamily="18" charset="0"/>
                                  </a:rPr>
                                  <m:t>(</m:t>
                                </m:r>
                                <m:r>
                                  <a:rPr lang="en-IN" sz="2400" b="1" i="1">
                                    <a:latin typeface="Cambria Math" panose="02040503050406030204" pitchFamily="18" charset="0"/>
                                    <a:ea typeface="Calibri" panose="020F0502020204030204" pitchFamily="34" charset="0"/>
                                    <a:cs typeface="Times New Roman" panose="02020603050405020304" pitchFamily="18" charset="0"/>
                                  </a:rPr>
                                  <m:t>𝒓</m:t>
                                </m:r>
                              </m:e>
                              <m:sub>
                                <m:r>
                                  <a:rPr lang="en-IN" sz="2400" b="1" i="1">
                                    <a:latin typeface="Cambria Math" panose="02040503050406030204" pitchFamily="18" charset="0"/>
                                    <a:ea typeface="Calibri" panose="020F0502020204030204" pitchFamily="34" charset="0"/>
                                    <a:cs typeface="Times New Roman" panose="02020603050405020304" pitchFamily="18" charset="0"/>
                                  </a:rPr>
                                  <m:t>𝟏</m:t>
                                </m:r>
                              </m:sub>
                            </m:sSub>
                            <m:r>
                              <a:rPr lang="en-IN" sz="2400" b="1" i="1">
                                <a:latin typeface="Cambria Math" panose="02040503050406030204" pitchFamily="18" charset="0"/>
                                <a:ea typeface="Calibri" panose="020F0502020204030204" pitchFamily="34" charset="0"/>
                                <a:cs typeface="Times New Roman" panose="02020603050405020304" pitchFamily="18" charset="0"/>
                              </a:rPr>
                              <m:t>+ </m:t>
                            </m:r>
                            <m:sSub>
                              <m:sSubPr>
                                <m:ctrlPr>
                                  <a:rPr lang="en-IN" sz="2400" b="1" i="1">
                                    <a:latin typeface="Cambria Math" panose="02040503050406030204" pitchFamily="18" charset="0"/>
                                    <a:ea typeface="Calibri" panose="020F0502020204030204" pitchFamily="34" charset="0"/>
                                    <a:cs typeface="Times New Roman" panose="02020603050405020304" pitchFamily="18" charset="0"/>
                                  </a:rPr>
                                </m:ctrlPr>
                              </m:sSubPr>
                              <m:e>
                                <m:r>
                                  <a:rPr lang="en-IN" sz="2400" b="1" i="1">
                                    <a:latin typeface="Cambria Math" panose="02040503050406030204" pitchFamily="18" charset="0"/>
                                    <a:ea typeface="Calibri" panose="020F0502020204030204" pitchFamily="34" charset="0"/>
                                    <a:cs typeface="Times New Roman" panose="02020603050405020304" pitchFamily="18" charset="0"/>
                                  </a:rPr>
                                  <m:t>𝒓</m:t>
                                </m:r>
                              </m:e>
                              <m:sub>
                                <m:r>
                                  <a:rPr lang="en-IN" sz="2400" b="1" i="1">
                                    <a:latin typeface="Cambria Math" panose="02040503050406030204" pitchFamily="18" charset="0"/>
                                    <a:ea typeface="Calibri" panose="020F0502020204030204" pitchFamily="34" charset="0"/>
                                    <a:cs typeface="Times New Roman" panose="02020603050405020304" pitchFamily="18" charset="0"/>
                                  </a:rPr>
                                  <m:t>𝟐</m:t>
                                </m:r>
                              </m:sub>
                            </m:sSub>
                            <m:r>
                              <a:rPr lang="en-IN" sz="2400" b="1" i="1">
                                <a:latin typeface="Cambria Math" panose="02040503050406030204" pitchFamily="18" charset="0"/>
                                <a:ea typeface="Calibri" panose="020F0502020204030204" pitchFamily="34" charset="0"/>
                                <a:cs typeface="Times New Roman" panose="02020603050405020304" pitchFamily="18" charset="0"/>
                              </a:rPr>
                              <m:t>)</m:t>
                            </m:r>
                          </m:e>
                          <m:sup>
                            <m:r>
                              <a:rPr lang="en-IN" sz="2400" b="1" i="1">
                                <a:latin typeface="Cambria Math" panose="02040503050406030204" pitchFamily="18" charset="0"/>
                                <a:ea typeface="Calibri" panose="020F0502020204030204" pitchFamily="34" charset="0"/>
                                <a:cs typeface="Times New Roman" panose="02020603050405020304" pitchFamily="18" charset="0"/>
                              </a:rPr>
                              <m:t>𝟐</m:t>
                            </m:r>
                          </m:sup>
                        </m:sSup>
                      </m:num>
                      <m:den>
                        <m:r>
                          <a:rPr lang="en-IN" sz="2400" b="1" i="1">
                            <a:latin typeface="Cambria Math" panose="02040503050406030204" pitchFamily="18" charset="0"/>
                            <a:ea typeface="Calibri" panose="020F0502020204030204" pitchFamily="34" charset="0"/>
                            <a:cs typeface="Times New Roman" panose="02020603050405020304" pitchFamily="18" charset="0"/>
                          </a:rPr>
                          <m:t>𝒙</m:t>
                        </m:r>
                      </m:den>
                    </m:f>
                  </m:oMath>
                </a14:m>
                <a:endParaRPr lang="en-IN" sz="2400" dirty="0">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1890642" y="4221670"/>
                <a:ext cx="4177362" cy="711990"/>
              </a:xfrm>
              <a:prstGeom prst="rect">
                <a:avLst/>
              </a:prstGeom>
              <a:blipFill rotWithShape="0">
                <a:blip r:embed="rId5"/>
                <a:stretch>
                  <a:fillRect l="-2190" b="-7759"/>
                </a:stretch>
              </a:blipFill>
            </p:spPr>
            <p:txBody>
              <a:bodyPr/>
              <a:lstStyle/>
              <a:p>
                <a:r>
                  <a:rPr lang="en-US">
                    <a:noFill/>
                  </a:rPr>
                  <a:t> </a:t>
                </a:r>
              </a:p>
            </p:txBody>
          </p:sp>
        </mc:Fallback>
      </mc:AlternateContent>
    </p:spTree>
    <p:extLst>
      <p:ext uri="{BB962C8B-B14F-4D97-AF65-F5344CB8AC3E}">
        <p14:creationId xmlns:p14="http://schemas.microsoft.com/office/powerpoint/2010/main" val="1970947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7721986" cy="3477875"/>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TERMINOLOGIES OF BELT DRIVES</a:t>
            </a:r>
          </a:p>
          <a:p>
            <a:pPr algn="just"/>
            <a:endParaRPr lang="en-IN" sz="2000" b="1" u="sng" dirty="0">
              <a:latin typeface="Times New Roman" panose="02020603050405020304" pitchFamily="18" charset="0"/>
              <a:cs typeface="Times New Roman" panose="02020603050405020304" pitchFamily="18" charset="0"/>
            </a:endParaRPr>
          </a:p>
          <a:p>
            <a:pPr algn="just"/>
            <a:r>
              <a:rPr lang="en-IN" sz="2000" b="1" u="sng" dirty="0">
                <a:latin typeface="Times New Roman" panose="02020603050405020304" pitchFamily="18" charset="0"/>
                <a:cs typeface="Times New Roman" panose="02020603050405020304" pitchFamily="18" charset="0"/>
              </a:rPr>
              <a:t>Ratio of Belt Tensions for a Flat Belt Drive</a:t>
            </a:r>
          </a:p>
          <a:p>
            <a:pPr algn="just"/>
            <a:endParaRPr lang="en-IN" sz="2000" b="1" u="sng"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Let </a:t>
            </a:r>
            <a:r>
              <a:rPr lang="en-US" sz="2000" i="1" dirty="0">
                <a:latin typeface="Times New Roman" panose="02020603050405020304" pitchFamily="18" charset="0"/>
                <a:cs typeface="Times New Roman" panose="02020603050405020304" pitchFamily="18" charset="0"/>
              </a:rPr>
              <a:t>T</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 Tension in the belt on the tight side, </a:t>
            </a:r>
          </a:p>
          <a:p>
            <a:r>
              <a:rPr lang="en-US" sz="2000" i="1" dirty="0">
                <a:latin typeface="Times New Roman" panose="02020603050405020304" pitchFamily="18" charset="0"/>
                <a:cs typeface="Times New Roman" panose="02020603050405020304" pitchFamily="18" charset="0"/>
              </a:rPr>
              <a:t>            T</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 = Tension in the belt on the slack side, and</a:t>
            </a:r>
          </a:p>
          <a:p>
            <a:r>
              <a:rPr lang="en-US" sz="2000" dirty="0">
                <a:latin typeface="Times New Roman" panose="02020603050405020304" pitchFamily="18" charset="0"/>
                <a:cs typeface="Times New Roman" panose="02020603050405020304" pitchFamily="18" charset="0"/>
              </a:rPr>
              <a:t>             θ = Angle of contact in radians</a:t>
            </a:r>
          </a:p>
          <a:p>
            <a:r>
              <a:rPr lang="en-US" sz="2000" dirty="0">
                <a:latin typeface="Times New Roman" panose="02020603050405020304" pitchFamily="18" charset="0"/>
                <a:cs typeface="Times New Roman" panose="02020603050405020304" pitchFamily="18" charset="0"/>
              </a:rPr>
              <a:t>             </a:t>
            </a:r>
            <a:r>
              <a:rPr lang="el-GR" sz="2000" dirty="0">
                <a:latin typeface="Times New Roman" panose="02020603050405020304" pitchFamily="18" charset="0"/>
                <a:cs typeface="Times New Roman" panose="02020603050405020304" pitchFamily="18" charset="0"/>
              </a:rPr>
              <a:t>μ</a:t>
            </a:r>
            <a:r>
              <a:rPr lang="en-US" sz="2000" dirty="0">
                <a:latin typeface="Times New Roman" panose="02020603050405020304" pitchFamily="18" charset="0"/>
                <a:cs typeface="Times New Roman" panose="02020603050405020304" pitchFamily="18" charset="0"/>
              </a:rPr>
              <a:t> = coefficient of friction between the belt and </a:t>
            </a:r>
          </a:p>
          <a:p>
            <a:r>
              <a:rPr lang="en-US" sz="2000" dirty="0">
                <a:latin typeface="Times New Roman" panose="02020603050405020304" pitchFamily="18" charset="0"/>
                <a:cs typeface="Times New Roman" panose="02020603050405020304" pitchFamily="18" charset="0"/>
              </a:rPr>
              <a:t>                   the pulley</a:t>
            </a:r>
          </a:p>
          <a:p>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ratio belt tensions is given by,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pic>
        <p:nvPicPr>
          <p:cNvPr id="2" name="Picture 1"/>
          <p:cNvPicPr>
            <a:picLocks noChangeAspect="1"/>
          </p:cNvPicPr>
          <p:nvPr/>
        </p:nvPicPr>
        <p:blipFill>
          <a:blip r:embed="rId4"/>
          <a:stretch>
            <a:fillRect/>
          </a:stretch>
        </p:blipFill>
        <p:spPr>
          <a:xfrm>
            <a:off x="3178397" y="4848974"/>
            <a:ext cx="1701870" cy="1028213"/>
          </a:xfrm>
          <a:prstGeom prst="rect">
            <a:avLst/>
          </a:prstGeom>
        </p:spPr>
      </p:pic>
      <p:pic>
        <p:nvPicPr>
          <p:cNvPr id="6" name="Picture 5"/>
          <p:cNvPicPr>
            <a:picLocks noChangeAspect="1"/>
          </p:cNvPicPr>
          <p:nvPr/>
        </p:nvPicPr>
        <p:blipFill>
          <a:blip r:embed="rId5"/>
          <a:stretch>
            <a:fillRect/>
          </a:stretch>
        </p:blipFill>
        <p:spPr>
          <a:xfrm>
            <a:off x="6072188" y="2059914"/>
            <a:ext cx="5306768" cy="3542404"/>
          </a:xfrm>
          <a:prstGeom prst="rect">
            <a:avLst/>
          </a:prstGeom>
        </p:spPr>
      </p:pic>
    </p:spTree>
    <p:extLst>
      <p:ext uri="{BB962C8B-B14F-4D97-AF65-F5344CB8AC3E}">
        <p14:creationId xmlns:p14="http://schemas.microsoft.com/office/powerpoint/2010/main" val="3881509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7089711" cy="8094524"/>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CERAMICS AND PLASTICS</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b="1" i="1" dirty="0">
                <a:latin typeface="Times New Roman" panose="02020603050405020304" pitchFamily="18" charset="0"/>
                <a:cs typeface="Times New Roman" panose="02020603050405020304" pitchFamily="18" charset="0"/>
              </a:rPr>
              <a:t>A plastic can be defined as a solid material consisting of an organic polymer of a long molecular chain and high molecular weight.</a:t>
            </a:r>
          </a:p>
          <a:p>
            <a:pPr marL="342900" indent="-342900" algn="just">
              <a:buFont typeface="Wingdings" panose="05000000000000000000" pitchFamily="2" charset="2"/>
              <a:buChar char="Ø"/>
            </a:pPr>
            <a:endParaRPr lang="en-IN" sz="2000" b="1" i="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Plastics are divided into two basic groups depending on their behaviour at elevated temperatures, viz., </a:t>
            </a:r>
            <a:r>
              <a:rPr lang="en-IN" sz="2000" b="1" i="1" dirty="0">
                <a:latin typeface="Times New Roman" panose="02020603050405020304" pitchFamily="18" charset="0"/>
                <a:cs typeface="Times New Roman" panose="02020603050405020304" pitchFamily="18" charset="0"/>
              </a:rPr>
              <a:t>thermoplastics and thermosetting plastics</a:t>
            </a:r>
            <a:r>
              <a:rPr lang="en-IN" sz="2000" dirty="0">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Typical applications</a:t>
            </a:r>
            <a:r>
              <a:rPr lang="en-IN" sz="2000" b="1" dirty="0">
                <a:latin typeface="Times New Roman" panose="02020603050405020304" pitchFamily="18" charset="0"/>
                <a:cs typeface="Times New Roman" panose="02020603050405020304" pitchFamily="18" charset="0"/>
              </a:rPr>
              <a:t> –</a:t>
            </a:r>
          </a:p>
          <a:p>
            <a:r>
              <a:rPr lang="en-IN" sz="2000" b="1" dirty="0">
                <a:latin typeface="Times New Roman" panose="02020603050405020304" pitchFamily="18" charset="0"/>
                <a:cs typeface="Times New Roman" panose="02020603050405020304" pitchFamily="18" charset="0"/>
              </a:rPr>
              <a:t>      Polyamide (Nylon etc.) – gears, bearing, conveyor rollers,    </a:t>
            </a:r>
          </a:p>
          <a:p>
            <a:r>
              <a:rPr lang="en-IN" sz="2000" b="1" dirty="0">
                <a:latin typeface="Times New Roman" panose="02020603050405020304" pitchFamily="18" charset="0"/>
                <a:cs typeface="Times New Roman" panose="02020603050405020304" pitchFamily="18" charset="0"/>
              </a:rPr>
              <a:t>      cooling fans</a:t>
            </a:r>
          </a:p>
          <a:p>
            <a:r>
              <a:rPr lang="en-IN" sz="2000" b="1" dirty="0">
                <a:latin typeface="Times New Roman" panose="02020603050405020304" pitchFamily="18" charset="0"/>
                <a:cs typeface="Times New Roman" panose="02020603050405020304" pitchFamily="18" charset="0"/>
              </a:rPr>
              <a:t>      Polyethylene (Polythene) – gaskets, washers, pipes</a:t>
            </a:r>
          </a:p>
          <a:p>
            <a:r>
              <a:rPr lang="en-IN" sz="2000" b="1" dirty="0">
                <a:latin typeface="Times New Roman" panose="02020603050405020304" pitchFamily="18" charset="0"/>
                <a:cs typeface="Times New Roman" panose="02020603050405020304" pitchFamily="18" charset="0"/>
              </a:rPr>
              <a:t>      </a:t>
            </a:r>
            <a:r>
              <a:rPr lang="en-IN" sz="2000" b="1" dirty="0" err="1">
                <a:latin typeface="Times New Roman" panose="02020603050405020304" pitchFamily="18" charset="0"/>
                <a:cs typeface="Times New Roman" panose="02020603050405020304" pitchFamily="18" charset="0"/>
              </a:rPr>
              <a:t>Polytetrafluoroethylene</a:t>
            </a:r>
            <a:r>
              <a:rPr lang="en-IN" sz="2000" b="1" dirty="0">
                <a:latin typeface="Times New Roman" panose="02020603050405020304" pitchFamily="18" charset="0"/>
                <a:cs typeface="Times New Roman" panose="02020603050405020304" pitchFamily="18" charset="0"/>
              </a:rPr>
              <a:t> (Teflon) – self lubricating bearing</a:t>
            </a:r>
          </a:p>
          <a:p>
            <a:r>
              <a:rPr lang="en-IN" sz="2000" b="1" dirty="0">
                <a:latin typeface="Times New Roman" panose="02020603050405020304" pitchFamily="18" charset="0"/>
                <a:cs typeface="Times New Roman" panose="02020603050405020304" pitchFamily="18" charset="0"/>
              </a:rPr>
              <a:t>      Phenolic – clutch and brake linings </a:t>
            </a: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ENGINEERING MATERIALS</a:t>
            </a:r>
          </a:p>
        </p:txBody>
      </p:sp>
      <p:pic>
        <p:nvPicPr>
          <p:cNvPr id="12" name="Picture 11"/>
          <p:cNvPicPr>
            <a:picLocks noChangeAspect="1"/>
          </p:cNvPicPr>
          <p:nvPr/>
        </p:nvPicPr>
        <p:blipFill>
          <a:blip r:embed="rId4"/>
          <a:stretch>
            <a:fillRect/>
          </a:stretch>
        </p:blipFill>
        <p:spPr>
          <a:xfrm>
            <a:off x="9020174" y="1471613"/>
            <a:ext cx="2822348" cy="2614612"/>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86030" y="4108440"/>
            <a:ext cx="4013198" cy="2257424"/>
          </a:xfrm>
          <a:prstGeom prst="rect">
            <a:avLst/>
          </a:prstGeom>
        </p:spPr>
      </p:pic>
    </p:spTree>
    <p:extLst>
      <p:ext uri="{BB962C8B-B14F-4D97-AF65-F5344CB8AC3E}">
        <p14:creationId xmlns:p14="http://schemas.microsoft.com/office/powerpoint/2010/main" val="247563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7721986" cy="4093428"/>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TERMINOLOGIES OF BELT DRIVES</a:t>
            </a:r>
          </a:p>
          <a:p>
            <a:pPr algn="just"/>
            <a:endParaRPr lang="en-IN" sz="2000" b="1" u="sng" dirty="0">
              <a:latin typeface="Times New Roman" panose="02020603050405020304" pitchFamily="18" charset="0"/>
              <a:cs typeface="Times New Roman" panose="02020603050405020304" pitchFamily="18" charset="0"/>
            </a:endParaRPr>
          </a:p>
          <a:p>
            <a:pPr algn="just"/>
            <a:r>
              <a:rPr lang="en-IN" sz="2000" b="1" u="sng" dirty="0">
                <a:latin typeface="Times New Roman" panose="02020603050405020304" pitchFamily="18" charset="0"/>
                <a:cs typeface="Times New Roman" panose="02020603050405020304" pitchFamily="18" charset="0"/>
              </a:rPr>
              <a:t>Ratio of Belt Tensions for a V - Belt Drive</a:t>
            </a:r>
          </a:p>
          <a:p>
            <a:pPr algn="just"/>
            <a:endParaRPr lang="en-IN" sz="2000" b="1" u="sng"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Let </a:t>
            </a:r>
            <a:r>
              <a:rPr lang="en-US" sz="2000" i="1" dirty="0">
                <a:latin typeface="Times New Roman" panose="02020603050405020304" pitchFamily="18" charset="0"/>
                <a:cs typeface="Times New Roman" panose="02020603050405020304" pitchFamily="18" charset="0"/>
              </a:rPr>
              <a:t>T</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 Tension in the belt on the tight side, </a:t>
            </a:r>
          </a:p>
          <a:p>
            <a:r>
              <a:rPr lang="en-US" sz="2000" i="1" dirty="0">
                <a:latin typeface="Times New Roman" panose="02020603050405020304" pitchFamily="18" charset="0"/>
                <a:cs typeface="Times New Roman" panose="02020603050405020304" pitchFamily="18" charset="0"/>
              </a:rPr>
              <a:t>            T</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 = Tension in the belt on the slack side, and</a:t>
            </a:r>
          </a:p>
          <a:p>
            <a:r>
              <a:rPr lang="en-US" sz="2000" dirty="0">
                <a:latin typeface="Times New Roman" panose="02020603050405020304" pitchFamily="18" charset="0"/>
                <a:cs typeface="Times New Roman" panose="02020603050405020304" pitchFamily="18" charset="0"/>
              </a:rPr>
              <a:t>             θ = Angle of contact in radians</a:t>
            </a:r>
          </a:p>
          <a:p>
            <a:r>
              <a:rPr lang="en-US" sz="2000" dirty="0">
                <a:latin typeface="Times New Roman" panose="02020603050405020304" pitchFamily="18" charset="0"/>
                <a:cs typeface="Times New Roman" panose="02020603050405020304" pitchFamily="18" charset="0"/>
              </a:rPr>
              <a:t>             </a:t>
            </a:r>
            <a:r>
              <a:rPr lang="el-GR" sz="2000" dirty="0">
                <a:latin typeface="Times New Roman" panose="02020603050405020304" pitchFamily="18" charset="0"/>
                <a:cs typeface="Times New Roman" panose="02020603050405020304" pitchFamily="18" charset="0"/>
              </a:rPr>
              <a:t>μ</a:t>
            </a:r>
            <a:r>
              <a:rPr lang="en-US" sz="2000" dirty="0">
                <a:latin typeface="Times New Roman" panose="02020603050405020304" pitchFamily="18" charset="0"/>
                <a:cs typeface="Times New Roman" panose="02020603050405020304" pitchFamily="18" charset="0"/>
              </a:rPr>
              <a:t> = coefficient of friction between the belt and </a:t>
            </a:r>
          </a:p>
          <a:p>
            <a:r>
              <a:rPr lang="en-US" sz="2000" dirty="0">
                <a:latin typeface="Times New Roman" panose="02020603050405020304" pitchFamily="18" charset="0"/>
                <a:cs typeface="Times New Roman" panose="02020603050405020304" pitchFamily="18" charset="0"/>
              </a:rPr>
              <a:t>                   the pulley</a:t>
            </a:r>
          </a:p>
          <a:p>
            <a:r>
              <a:rPr lang="en-US" sz="2000" dirty="0">
                <a:latin typeface="Times New Roman" panose="02020603050405020304" pitchFamily="18" charset="0"/>
                <a:cs typeface="Times New Roman" panose="02020603050405020304" pitchFamily="18" charset="0"/>
              </a:rPr>
              <a:t>             </a:t>
            </a:r>
            <a:r>
              <a:rPr lang="el-GR" sz="2000" dirty="0">
                <a:latin typeface="Times New Roman" panose="02020603050405020304" pitchFamily="18" charset="0"/>
                <a:cs typeface="Times New Roman" panose="02020603050405020304" pitchFamily="18" charset="0"/>
              </a:rPr>
              <a:t>α</a:t>
            </a:r>
            <a:r>
              <a:rPr lang="en-US" sz="2000" dirty="0">
                <a:latin typeface="Times New Roman" panose="02020603050405020304" pitchFamily="18" charset="0"/>
                <a:cs typeface="Times New Roman" panose="02020603050405020304" pitchFamily="18" charset="0"/>
              </a:rPr>
              <a:t> =  semi grove angle </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ratio belt tensions is given by,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pic>
        <p:nvPicPr>
          <p:cNvPr id="4" name="Picture 3"/>
          <p:cNvPicPr>
            <a:picLocks noChangeAspect="1"/>
          </p:cNvPicPr>
          <p:nvPr/>
        </p:nvPicPr>
        <p:blipFill>
          <a:blip r:embed="rId4"/>
          <a:stretch>
            <a:fillRect/>
          </a:stretch>
        </p:blipFill>
        <p:spPr>
          <a:xfrm>
            <a:off x="7234237" y="2254665"/>
            <a:ext cx="3309938" cy="2884375"/>
          </a:xfrm>
          <a:prstGeom prst="rect">
            <a:avLst/>
          </a:prstGeom>
        </p:spPr>
      </p:pic>
      <p:pic>
        <p:nvPicPr>
          <p:cNvPr id="5" name="Picture 4"/>
          <p:cNvPicPr>
            <a:picLocks noChangeAspect="1"/>
          </p:cNvPicPr>
          <p:nvPr/>
        </p:nvPicPr>
        <p:blipFill>
          <a:blip r:embed="rId5"/>
          <a:stretch>
            <a:fillRect/>
          </a:stretch>
        </p:blipFill>
        <p:spPr>
          <a:xfrm>
            <a:off x="2951093" y="5464526"/>
            <a:ext cx="2106682" cy="1078621"/>
          </a:xfrm>
          <a:prstGeom prst="rect">
            <a:avLst/>
          </a:prstGeom>
        </p:spPr>
      </p:pic>
    </p:spTree>
    <p:extLst>
      <p:ext uri="{BB962C8B-B14F-4D97-AF65-F5344CB8AC3E}">
        <p14:creationId xmlns:p14="http://schemas.microsoft.com/office/powerpoint/2010/main" val="25273323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7721986" cy="5632311"/>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TERMINOLOGIES OF BELT DRIVES</a:t>
            </a:r>
          </a:p>
          <a:p>
            <a:pPr algn="just"/>
            <a:endParaRPr lang="en-IN" sz="2000" b="1" u="sng" dirty="0">
              <a:latin typeface="Times New Roman" panose="02020603050405020304" pitchFamily="18" charset="0"/>
              <a:cs typeface="Times New Roman" panose="02020603050405020304" pitchFamily="18" charset="0"/>
            </a:endParaRPr>
          </a:p>
          <a:p>
            <a:pPr algn="just"/>
            <a:r>
              <a:rPr lang="en-IN" sz="2000" b="1" u="sng" dirty="0">
                <a:latin typeface="Times New Roman" panose="02020603050405020304" pitchFamily="18" charset="0"/>
                <a:cs typeface="Times New Roman" panose="02020603050405020304" pitchFamily="18" charset="0"/>
              </a:rPr>
              <a:t>Ratio of Belt Tensions for a V - Belt Drive</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The expression for ratio of belt tensions is similar to that for a flat belt drive except that </a:t>
            </a:r>
            <a:r>
              <a:rPr lang="el-GR" sz="2000" dirty="0">
                <a:latin typeface="Times New Roman" panose="02020603050405020304" pitchFamily="18" charset="0"/>
                <a:cs typeface="Times New Roman" panose="02020603050405020304" pitchFamily="18" charset="0"/>
              </a:rPr>
              <a:t>μ</a:t>
            </a:r>
            <a:r>
              <a:rPr lang="en-US" sz="2000" dirty="0">
                <a:latin typeface="Times New Roman" panose="02020603050405020304" pitchFamily="18" charset="0"/>
                <a:cs typeface="Times New Roman" panose="02020603050405020304" pitchFamily="18" charset="0"/>
              </a:rPr>
              <a:t> is replaced by </a:t>
            </a:r>
            <a:r>
              <a:rPr lang="el-GR" sz="2000" dirty="0">
                <a:latin typeface="Times New Roman" panose="02020603050405020304" pitchFamily="18" charset="0"/>
                <a:cs typeface="Times New Roman" panose="02020603050405020304" pitchFamily="18" charset="0"/>
              </a:rPr>
              <a:t>μ</a:t>
            </a:r>
            <a:r>
              <a:rPr lang="en-US" sz="2000" dirty="0">
                <a:latin typeface="Times New Roman" panose="02020603050405020304" pitchFamily="18" charset="0"/>
                <a:cs typeface="Times New Roman" panose="02020603050405020304" pitchFamily="18" charset="0"/>
              </a:rPr>
              <a:t>/sin </a:t>
            </a:r>
            <a:r>
              <a:rPr lang="el-GR" sz="2000" dirty="0">
                <a:latin typeface="Times New Roman" panose="02020603050405020304" pitchFamily="18" charset="0"/>
                <a:cs typeface="Times New Roman" panose="02020603050405020304" pitchFamily="18" charset="0"/>
              </a:rPr>
              <a:t>α</a:t>
            </a:r>
            <a:r>
              <a:rPr lang="en-US" sz="2000" dirty="0">
                <a:latin typeface="Times New Roman" panose="02020603050405020304" pitchFamily="18" charset="0"/>
                <a:cs typeface="Times New Roman" panose="02020603050405020304" pitchFamily="18" charset="0"/>
              </a:rPr>
              <a:t>, i.e., the coefficient of friction is increased by 1/sin </a:t>
            </a:r>
            <a:r>
              <a:rPr lang="el-GR" sz="2000" dirty="0">
                <a:latin typeface="Times New Roman" panose="02020603050405020304" pitchFamily="18" charset="0"/>
                <a:cs typeface="Times New Roman" panose="02020603050405020304" pitchFamily="18" charset="0"/>
              </a:rPr>
              <a:t>α</a:t>
            </a:r>
            <a:r>
              <a:rPr lang="en-US" sz="2000" dirty="0">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Therefore, for identical materials of belt and pulleys, the coefficient of friction of V – belt is far greater than that of flat belt.</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Consequently, the power transmitting capacity of V – belt is much more than that of flat belt. Therefore, V – belts are more powerful.</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Due to increased frictional force, the slip is less in V – belt compared with flat belt.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pic>
        <p:nvPicPr>
          <p:cNvPr id="4" name="Picture 3"/>
          <p:cNvPicPr>
            <a:picLocks noChangeAspect="1"/>
          </p:cNvPicPr>
          <p:nvPr/>
        </p:nvPicPr>
        <p:blipFill>
          <a:blip r:embed="rId4"/>
          <a:stretch>
            <a:fillRect/>
          </a:stretch>
        </p:blipFill>
        <p:spPr>
          <a:xfrm>
            <a:off x="8525284" y="2313275"/>
            <a:ext cx="3309938" cy="2884375"/>
          </a:xfrm>
          <a:prstGeom prst="rect">
            <a:avLst/>
          </a:prstGeom>
        </p:spPr>
      </p:pic>
    </p:spTree>
    <p:extLst>
      <p:ext uri="{BB962C8B-B14F-4D97-AF65-F5344CB8AC3E}">
        <p14:creationId xmlns:p14="http://schemas.microsoft.com/office/powerpoint/2010/main" val="904953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7721986" cy="3477875"/>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TERMINOLOGIES OF BELT DRIVES</a:t>
            </a:r>
          </a:p>
          <a:p>
            <a:pPr algn="just"/>
            <a:endParaRPr lang="en-IN" sz="2000" b="1" u="sng" dirty="0">
              <a:latin typeface="Times New Roman" panose="02020603050405020304" pitchFamily="18" charset="0"/>
              <a:cs typeface="Times New Roman" panose="02020603050405020304" pitchFamily="18" charset="0"/>
            </a:endParaRPr>
          </a:p>
          <a:p>
            <a:pPr algn="just"/>
            <a:r>
              <a:rPr lang="en-IN" sz="2000" b="1" u="sng" dirty="0">
                <a:latin typeface="Times New Roman" panose="02020603050405020304" pitchFamily="18" charset="0"/>
                <a:cs typeface="Times New Roman" panose="02020603050405020304" pitchFamily="18" charset="0"/>
              </a:rPr>
              <a:t>Power Transmitted</a:t>
            </a:r>
          </a:p>
          <a:p>
            <a:pPr algn="just"/>
            <a:endParaRPr lang="en-IN" sz="2000" b="1" u="sng"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Let </a:t>
            </a:r>
            <a:r>
              <a:rPr lang="en-US" sz="2000" i="1" dirty="0">
                <a:latin typeface="Times New Roman" panose="02020603050405020304" pitchFamily="18" charset="0"/>
                <a:cs typeface="Times New Roman" panose="02020603050405020304" pitchFamily="18" charset="0"/>
              </a:rPr>
              <a:t>T</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 Tension in the belt on the tight side, </a:t>
            </a:r>
          </a:p>
          <a:p>
            <a:r>
              <a:rPr lang="en-US" sz="2000" i="1" dirty="0">
                <a:latin typeface="Times New Roman" panose="02020603050405020304" pitchFamily="18" charset="0"/>
                <a:cs typeface="Times New Roman" panose="02020603050405020304" pitchFamily="18" charset="0"/>
              </a:rPr>
              <a:t>            T</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 = Tension in the belt on the slack side</a:t>
            </a:r>
          </a:p>
          <a:p>
            <a:r>
              <a:rPr lang="en-US" sz="2000" dirty="0">
                <a:latin typeface="Times New Roman" panose="02020603050405020304" pitchFamily="18" charset="0"/>
                <a:cs typeface="Times New Roman" panose="02020603050405020304" pitchFamily="18" charset="0"/>
              </a:rPr>
              <a:t>            v  = linear velocity of the belt = (</a:t>
            </a:r>
            <a:r>
              <a:rPr lang="en-US" sz="2000" dirty="0">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en-US" sz="2000" i="1" dirty="0" err="1">
                <a:latin typeface="Times New Roman" panose="02020603050405020304" pitchFamily="18" charset="0"/>
                <a:ea typeface="Times New Roman" panose="02020603050405020304" pitchFamily="18" charset="0"/>
                <a:cs typeface="Times New Roman" panose="02020603050405020304" pitchFamily="18" charset="0"/>
              </a:rPr>
              <a:t>d</a:t>
            </a:r>
            <a:r>
              <a:rPr lang="en-US" sz="2000" dirty="0" err="1">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en-US" sz="2000" i="1" dirty="0" err="1">
                <a:latin typeface="Times New Roman" panose="02020603050405020304" pitchFamily="18" charset="0"/>
                <a:ea typeface="Times New Roman" panose="02020603050405020304" pitchFamily="18" charset="0"/>
                <a:cs typeface="Times New Roman" panose="02020603050405020304" pitchFamily="18" charset="0"/>
              </a:rPr>
              <a:t>N</a:t>
            </a:r>
            <a:r>
              <a:rPr lang="en-US" sz="2000" i="1" dirty="0">
                <a:latin typeface="Times New Roman" panose="02020603050405020304" pitchFamily="18" charset="0"/>
                <a:ea typeface="Times New Roman" panose="02020603050405020304" pitchFamily="18" charset="0"/>
                <a:cs typeface="Times New Roman" panose="02020603050405020304" pitchFamily="18" charset="0"/>
              </a:rPr>
              <a:t>)</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/60 in m/s</a:t>
            </a:r>
          </a:p>
          <a:p>
            <a:r>
              <a:rPr lang="en-US" sz="2000" dirty="0">
                <a:latin typeface="Times New Roman" panose="02020603050405020304" pitchFamily="18" charset="0"/>
                <a:cs typeface="Times New Roman" panose="02020603050405020304" pitchFamily="18" charset="0"/>
              </a:rPr>
              <a:t>            P = Power transmitted</a:t>
            </a:r>
          </a:p>
          <a:p>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Then, P = Net force × Distance moved/second</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sp>
        <p:nvSpPr>
          <p:cNvPr id="12" name="Rectangle 11">
            <a:extLst>
              <a:ext uri="{FF2B5EF4-FFF2-40B4-BE49-F238E27FC236}">
                <a16:creationId xmlns:a16="http://schemas.microsoft.com/office/drawing/2014/main" id="{9C49F8EF-E089-4FB1-8120-F71A5A0E4075}"/>
              </a:ext>
            </a:extLst>
          </p:cNvPr>
          <p:cNvSpPr/>
          <p:nvPr/>
        </p:nvSpPr>
        <p:spPr>
          <a:xfrm>
            <a:off x="1185889" y="4588224"/>
            <a:ext cx="3295902" cy="466859"/>
          </a:xfrm>
          <a:prstGeom prst="rect">
            <a:avLst/>
          </a:prstGeom>
        </p:spPr>
        <p:txBody>
          <a:bodyPr wrap="none">
            <a:spAutoFit/>
          </a:bodyPr>
          <a:lstStyle/>
          <a:p>
            <a:pPr>
              <a:lnSpc>
                <a:spcPct val="107000"/>
              </a:lnSpc>
              <a:spcAft>
                <a:spcPts val="800"/>
              </a:spcAft>
            </a:pPr>
            <a:r>
              <a:rPr lang="en-IN" sz="2400" b="1" i="1" dirty="0">
                <a:latin typeface="Calibri" panose="020F0502020204030204" pitchFamily="34" charset="0"/>
                <a:ea typeface="Calibri" panose="020F0502020204030204" pitchFamily="34" charset="0"/>
                <a:cs typeface="Times New Roman" panose="02020603050405020304" pitchFamily="18" charset="0"/>
              </a:rPr>
              <a:t>P </a:t>
            </a:r>
            <a:r>
              <a:rPr lang="en-IN" sz="2400" b="1" dirty="0">
                <a:latin typeface="Calibri" panose="020F0502020204030204" pitchFamily="34" charset="0"/>
                <a:ea typeface="Calibri" panose="020F0502020204030204" pitchFamily="34" charset="0"/>
                <a:cs typeface="Times New Roman" panose="02020603050405020304" pitchFamily="18" charset="0"/>
              </a:rPr>
              <a:t>= (</a:t>
            </a:r>
            <a:r>
              <a:rPr lang="en-IN" sz="2400" b="1" i="1" dirty="0">
                <a:latin typeface="Calibri" panose="020F0502020204030204" pitchFamily="34" charset="0"/>
                <a:ea typeface="Calibri" panose="020F0502020204030204" pitchFamily="34" charset="0"/>
                <a:cs typeface="Times New Roman" panose="02020603050405020304" pitchFamily="18" charset="0"/>
              </a:rPr>
              <a:t>T</a:t>
            </a:r>
            <a:r>
              <a:rPr lang="en-IN" sz="2400" b="1" baseline="-25000" dirty="0">
                <a:latin typeface="Calibri" panose="020F0502020204030204" pitchFamily="34" charset="0"/>
                <a:ea typeface="Calibri" panose="020F0502020204030204" pitchFamily="34" charset="0"/>
                <a:cs typeface="Times New Roman" panose="02020603050405020304" pitchFamily="18" charset="0"/>
              </a:rPr>
              <a:t>1 </a:t>
            </a:r>
            <a:r>
              <a:rPr lang="en-IN" sz="2400" b="1" dirty="0">
                <a:latin typeface="Calibri" panose="020F0502020204030204" pitchFamily="34" charset="0"/>
                <a:ea typeface="Calibri" panose="020F0502020204030204" pitchFamily="34" charset="0"/>
                <a:cs typeface="Times New Roman" panose="02020603050405020304" pitchFamily="18" charset="0"/>
              </a:rPr>
              <a:t>– </a:t>
            </a:r>
            <a:r>
              <a:rPr lang="en-IN" sz="2400" b="1" i="1" dirty="0">
                <a:latin typeface="Calibri" panose="020F0502020204030204" pitchFamily="34" charset="0"/>
                <a:ea typeface="Calibri" panose="020F0502020204030204" pitchFamily="34" charset="0"/>
                <a:cs typeface="Times New Roman" panose="02020603050405020304" pitchFamily="18" charset="0"/>
              </a:rPr>
              <a:t>T</a:t>
            </a:r>
            <a:r>
              <a:rPr lang="en-IN" sz="2400" b="1" baseline="-25000" dirty="0">
                <a:latin typeface="Calibri" panose="020F0502020204030204" pitchFamily="34" charset="0"/>
                <a:ea typeface="Calibri" panose="020F0502020204030204" pitchFamily="34" charset="0"/>
                <a:cs typeface="Times New Roman" panose="02020603050405020304" pitchFamily="18" charset="0"/>
              </a:rPr>
              <a:t>2</a:t>
            </a:r>
            <a:r>
              <a:rPr lang="en-IN" sz="2400" b="1" dirty="0">
                <a:latin typeface="Calibri" panose="020F0502020204030204" pitchFamily="34" charset="0"/>
                <a:ea typeface="Calibri" panose="020F0502020204030204" pitchFamily="34" charset="0"/>
                <a:cs typeface="Times New Roman" panose="02020603050405020304" pitchFamily="18" charset="0"/>
              </a:rPr>
              <a:t>) </a:t>
            </a:r>
            <a:r>
              <a:rPr lang="en-IN" sz="2400" b="1" dirty="0">
                <a:latin typeface="Calibri" panose="020F0502020204030204" pitchFamily="34" charset="0"/>
                <a:ea typeface="Calibri" panose="020F0502020204030204" pitchFamily="34" charset="0"/>
                <a:cs typeface="Times New Roman" panose="02020603050405020304" pitchFamily="18" charset="0"/>
                <a:sym typeface="Symbol" panose="05050102010706020507" pitchFamily="18" charset="2"/>
              </a:rPr>
              <a:t></a:t>
            </a:r>
            <a:r>
              <a:rPr lang="en-IN" sz="2400" b="1" i="1" dirty="0">
                <a:latin typeface="Calibri" panose="020F0502020204030204" pitchFamily="34" charset="0"/>
                <a:ea typeface="Calibri" panose="020F0502020204030204" pitchFamily="34" charset="0"/>
                <a:cs typeface="Times New Roman" panose="02020603050405020304" pitchFamily="18" charset="0"/>
              </a:rPr>
              <a:t>V        </a:t>
            </a:r>
            <a:r>
              <a:rPr lang="en-IN" sz="2400" b="1" dirty="0">
                <a:latin typeface="Calibri" panose="020F0502020204030204" pitchFamily="34" charset="0"/>
                <a:ea typeface="Calibri" panose="020F0502020204030204" pitchFamily="34" charset="0"/>
                <a:cs typeface="Times New Roman" panose="02020603050405020304" pitchFamily="18" charset="0"/>
              </a:rPr>
              <a:t>watts</a:t>
            </a:r>
            <a:endParaRPr lang="en-IN"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01038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7575486" cy="6555641"/>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TERMINOLOGIES OF BELT DRIVES</a:t>
            </a:r>
          </a:p>
          <a:p>
            <a:pPr algn="just"/>
            <a:endParaRPr lang="en-IN" sz="2000" b="1" u="sng" dirty="0">
              <a:latin typeface="Times New Roman" panose="02020603050405020304" pitchFamily="18" charset="0"/>
              <a:cs typeface="Times New Roman" panose="02020603050405020304" pitchFamily="18" charset="0"/>
            </a:endParaRPr>
          </a:p>
          <a:p>
            <a:pPr algn="just"/>
            <a:r>
              <a:rPr lang="en-IN" sz="2000" b="1" u="sng" dirty="0">
                <a:latin typeface="Times New Roman" panose="02020603050405020304" pitchFamily="18" charset="0"/>
                <a:cs typeface="Times New Roman" panose="02020603050405020304" pitchFamily="18" charset="0"/>
              </a:rPr>
              <a:t>Determination of Angle of Contact</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When the two pulleys of different diameters are connected by means of an open belt as shown in Fig., then the angle of contact or lap (θ) at the smaller pulley must be taken into consideration.</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Let </a:t>
            </a:r>
            <a:r>
              <a:rPr lang="en-US" sz="2000" i="1" dirty="0">
                <a:latin typeface="Times New Roman" panose="02020603050405020304" pitchFamily="18" charset="0"/>
                <a:cs typeface="Times New Roman" panose="02020603050405020304" pitchFamily="18" charset="0"/>
              </a:rPr>
              <a:t>r</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and </a:t>
            </a:r>
            <a:r>
              <a:rPr lang="en-US" sz="2000" i="1" dirty="0">
                <a:latin typeface="Times New Roman" panose="02020603050405020304" pitchFamily="18" charset="0"/>
                <a:cs typeface="Times New Roman" panose="02020603050405020304" pitchFamily="18" charset="0"/>
              </a:rPr>
              <a:t>r</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 = Radii of the larger and smaller pulleys,</a:t>
            </a:r>
          </a:p>
          <a:p>
            <a:r>
              <a:rPr lang="en-US" sz="2000" i="1" dirty="0">
                <a:latin typeface="Times New Roman" panose="02020603050405020304" pitchFamily="18" charset="0"/>
                <a:cs typeface="Times New Roman" panose="02020603050405020304" pitchFamily="18" charset="0"/>
              </a:rPr>
              <a:t>           x </a:t>
            </a:r>
            <a:r>
              <a:rPr lang="en-US" sz="2000" dirty="0">
                <a:latin typeface="Times New Roman" panose="02020603050405020304" pitchFamily="18" charset="0"/>
                <a:cs typeface="Times New Roman" panose="02020603050405020304" pitchFamily="18" charset="0"/>
              </a:rPr>
              <a:t>= Distance between the </a:t>
            </a:r>
            <a:r>
              <a:rPr lang="en-US" sz="2000" dirty="0" err="1">
                <a:latin typeface="Times New Roman" panose="02020603050405020304" pitchFamily="18" charset="0"/>
                <a:cs typeface="Times New Roman" panose="02020603050405020304" pitchFamily="18" charset="0"/>
              </a:rPr>
              <a:t>centres</a:t>
            </a:r>
            <a:r>
              <a:rPr lang="en-US" sz="2000" dirty="0">
                <a:latin typeface="Times New Roman" panose="02020603050405020304" pitchFamily="18" charset="0"/>
                <a:cs typeface="Times New Roman" panose="02020603050405020304" pitchFamily="18" charset="0"/>
              </a:rPr>
              <a:t> of two pulleys (</a:t>
            </a:r>
            <a:r>
              <a:rPr lang="en-US" sz="2000" i="1" dirty="0">
                <a:latin typeface="Times New Roman" panose="02020603050405020304" pitchFamily="18" charset="0"/>
                <a:cs typeface="Times New Roman" panose="02020603050405020304" pitchFamily="18" charset="0"/>
              </a:rPr>
              <a:t>i.e. O</a:t>
            </a:r>
            <a:r>
              <a:rPr lang="en-US" sz="2000" baseline="-25000" dirty="0">
                <a:latin typeface="Times New Roman" panose="02020603050405020304" pitchFamily="18" charset="0"/>
                <a:cs typeface="Times New Roman" panose="02020603050405020304" pitchFamily="18" charset="0"/>
              </a:rPr>
              <a:t>1</a:t>
            </a:r>
            <a:r>
              <a:rPr lang="en-US" sz="2000" i="1" dirty="0">
                <a:latin typeface="Times New Roman" panose="02020603050405020304" pitchFamily="18" charset="0"/>
                <a:cs typeface="Times New Roman" panose="02020603050405020304" pitchFamily="18" charset="0"/>
              </a:rPr>
              <a:t>O</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a:t>
            </a:r>
          </a:p>
          <a:p>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From Figure,</a:t>
            </a:r>
          </a:p>
          <a:p>
            <a:pPr marL="342900" indent="-3429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Angle of contact or lap,</a:t>
            </a:r>
          </a:p>
          <a:p>
            <a:r>
              <a:rPr lang="en-US" sz="2000" i="1"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pic>
        <p:nvPicPr>
          <p:cNvPr id="2" name="Picture 1"/>
          <p:cNvPicPr>
            <a:picLocks noChangeAspect="1"/>
          </p:cNvPicPr>
          <p:nvPr/>
        </p:nvPicPr>
        <p:blipFill>
          <a:blip r:embed="rId4"/>
          <a:stretch>
            <a:fillRect/>
          </a:stretch>
        </p:blipFill>
        <p:spPr>
          <a:xfrm>
            <a:off x="7890325" y="2440028"/>
            <a:ext cx="4301675" cy="1915754"/>
          </a:xfrm>
          <a:prstGeom prst="rect">
            <a:avLst/>
          </a:prstGeom>
        </p:spPr>
      </p:pic>
      <p:pic>
        <p:nvPicPr>
          <p:cNvPr id="4" name="Picture 3"/>
          <p:cNvPicPr>
            <a:picLocks noChangeAspect="1"/>
          </p:cNvPicPr>
          <p:nvPr/>
        </p:nvPicPr>
        <p:blipFill>
          <a:blip r:embed="rId5"/>
          <a:stretch>
            <a:fillRect/>
          </a:stretch>
        </p:blipFill>
        <p:spPr>
          <a:xfrm>
            <a:off x="1357312" y="5135554"/>
            <a:ext cx="7306325" cy="795338"/>
          </a:xfrm>
          <a:prstGeom prst="rect">
            <a:avLst/>
          </a:prstGeom>
        </p:spPr>
      </p:pic>
      <p:pic>
        <p:nvPicPr>
          <p:cNvPr id="5" name="Picture 4"/>
          <p:cNvPicPr>
            <a:picLocks noChangeAspect="1"/>
          </p:cNvPicPr>
          <p:nvPr/>
        </p:nvPicPr>
        <p:blipFill>
          <a:blip r:embed="rId6"/>
          <a:stretch>
            <a:fillRect/>
          </a:stretch>
        </p:blipFill>
        <p:spPr>
          <a:xfrm>
            <a:off x="3116840" y="6081134"/>
            <a:ext cx="2566988" cy="719716"/>
          </a:xfrm>
          <a:prstGeom prst="rect">
            <a:avLst/>
          </a:prstGeom>
        </p:spPr>
      </p:pic>
    </p:spTree>
    <p:extLst>
      <p:ext uri="{BB962C8B-B14F-4D97-AF65-F5344CB8AC3E}">
        <p14:creationId xmlns:p14="http://schemas.microsoft.com/office/powerpoint/2010/main" val="4169742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7575486" cy="5632311"/>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TERMINOLOGIES OF BELT DRIVES</a:t>
            </a:r>
          </a:p>
          <a:p>
            <a:pPr algn="just"/>
            <a:endParaRPr lang="en-IN" sz="2000" b="1" u="sng" dirty="0">
              <a:latin typeface="Times New Roman" panose="02020603050405020304" pitchFamily="18" charset="0"/>
              <a:cs typeface="Times New Roman" panose="02020603050405020304" pitchFamily="18" charset="0"/>
            </a:endParaRPr>
          </a:p>
          <a:p>
            <a:pPr algn="just"/>
            <a:r>
              <a:rPr lang="en-IN" sz="2000" b="1" u="sng" dirty="0">
                <a:latin typeface="Times New Roman" panose="02020603050405020304" pitchFamily="18" charset="0"/>
                <a:cs typeface="Times New Roman" panose="02020603050405020304" pitchFamily="18" charset="0"/>
              </a:rPr>
              <a:t>Determination of Angle of Contact</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 little consideration will show that when the two pulleys are connected by means of a crossed belt as shown in Fig., then the angle of contact or lap (θ) on both the pulleys is same.</a:t>
            </a:r>
          </a:p>
          <a:p>
            <a:pPr algn="just"/>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Let </a:t>
            </a:r>
            <a:r>
              <a:rPr lang="en-US" sz="2000" i="1" dirty="0">
                <a:latin typeface="Times New Roman" panose="02020603050405020304" pitchFamily="18" charset="0"/>
                <a:cs typeface="Times New Roman" panose="02020603050405020304" pitchFamily="18" charset="0"/>
              </a:rPr>
              <a:t>r</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and </a:t>
            </a:r>
            <a:r>
              <a:rPr lang="en-US" sz="2000" i="1" dirty="0">
                <a:latin typeface="Times New Roman" panose="02020603050405020304" pitchFamily="18" charset="0"/>
                <a:cs typeface="Times New Roman" panose="02020603050405020304" pitchFamily="18" charset="0"/>
              </a:rPr>
              <a:t>r</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 = Radii of the larger and smaller pulleys,</a:t>
            </a:r>
          </a:p>
          <a:p>
            <a:r>
              <a:rPr lang="en-US" sz="2000" i="1" dirty="0">
                <a:latin typeface="Times New Roman" panose="02020603050405020304" pitchFamily="18" charset="0"/>
                <a:cs typeface="Times New Roman" panose="02020603050405020304" pitchFamily="18" charset="0"/>
              </a:rPr>
              <a:t>           x </a:t>
            </a:r>
            <a:r>
              <a:rPr lang="en-US" sz="2000" dirty="0">
                <a:latin typeface="Times New Roman" panose="02020603050405020304" pitchFamily="18" charset="0"/>
                <a:cs typeface="Times New Roman" panose="02020603050405020304" pitchFamily="18" charset="0"/>
              </a:rPr>
              <a:t>= Distance between the </a:t>
            </a:r>
            <a:r>
              <a:rPr lang="en-US" sz="2000" dirty="0" err="1">
                <a:latin typeface="Times New Roman" panose="02020603050405020304" pitchFamily="18" charset="0"/>
                <a:cs typeface="Times New Roman" panose="02020603050405020304" pitchFamily="18" charset="0"/>
              </a:rPr>
              <a:t>centres</a:t>
            </a:r>
            <a:r>
              <a:rPr lang="en-US" sz="2000" dirty="0">
                <a:latin typeface="Times New Roman" panose="02020603050405020304" pitchFamily="18" charset="0"/>
                <a:cs typeface="Times New Roman" panose="02020603050405020304" pitchFamily="18" charset="0"/>
              </a:rPr>
              <a:t> of two pulleys (</a:t>
            </a:r>
            <a:r>
              <a:rPr lang="en-US" sz="2000" i="1" dirty="0">
                <a:latin typeface="Times New Roman" panose="02020603050405020304" pitchFamily="18" charset="0"/>
                <a:cs typeface="Times New Roman" panose="02020603050405020304" pitchFamily="18" charset="0"/>
              </a:rPr>
              <a:t>i.e. O</a:t>
            </a:r>
            <a:r>
              <a:rPr lang="en-US" sz="2000" baseline="-25000" dirty="0">
                <a:latin typeface="Times New Roman" panose="02020603050405020304" pitchFamily="18" charset="0"/>
                <a:cs typeface="Times New Roman" panose="02020603050405020304" pitchFamily="18" charset="0"/>
              </a:rPr>
              <a:t>1</a:t>
            </a:r>
            <a:r>
              <a:rPr lang="en-US" sz="2000" i="1" dirty="0">
                <a:latin typeface="Times New Roman" panose="02020603050405020304" pitchFamily="18" charset="0"/>
                <a:cs typeface="Times New Roman" panose="02020603050405020304" pitchFamily="18" charset="0"/>
              </a:rPr>
              <a:t>O</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a:t>
            </a:r>
          </a:p>
          <a:p>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From figure,</a:t>
            </a:r>
          </a:p>
          <a:p>
            <a:endParaRPr lang="en-US" sz="2000" dirty="0">
              <a:latin typeface="Times New Roman" panose="02020603050405020304" pitchFamily="18" charset="0"/>
              <a:cs typeface="Times New Roman" panose="02020603050405020304" pitchFamily="18" charset="0"/>
            </a:endParaRPr>
          </a:p>
          <a:p>
            <a:r>
              <a:rPr lang="en-US" sz="2000" i="1" dirty="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Angle of contact or lap</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pic>
        <p:nvPicPr>
          <p:cNvPr id="6" name="Picture 5"/>
          <p:cNvPicPr>
            <a:picLocks noChangeAspect="1"/>
          </p:cNvPicPr>
          <p:nvPr/>
        </p:nvPicPr>
        <p:blipFill>
          <a:blip r:embed="rId4"/>
          <a:stretch>
            <a:fillRect/>
          </a:stretch>
        </p:blipFill>
        <p:spPr>
          <a:xfrm>
            <a:off x="7890324" y="2176462"/>
            <a:ext cx="4232965" cy="2752726"/>
          </a:xfrm>
          <a:prstGeom prst="rect">
            <a:avLst/>
          </a:prstGeom>
        </p:spPr>
      </p:pic>
      <p:pic>
        <p:nvPicPr>
          <p:cNvPr id="7" name="Picture 6"/>
          <p:cNvPicPr>
            <a:picLocks noChangeAspect="1"/>
          </p:cNvPicPr>
          <p:nvPr/>
        </p:nvPicPr>
        <p:blipFill>
          <a:blip r:embed="rId5"/>
          <a:stretch>
            <a:fillRect/>
          </a:stretch>
        </p:blipFill>
        <p:spPr>
          <a:xfrm>
            <a:off x="1765230" y="5029201"/>
            <a:ext cx="4349820" cy="883046"/>
          </a:xfrm>
          <a:prstGeom prst="rect">
            <a:avLst/>
          </a:prstGeom>
        </p:spPr>
      </p:pic>
      <p:pic>
        <p:nvPicPr>
          <p:cNvPr id="12" name="Picture 11"/>
          <p:cNvPicPr>
            <a:picLocks noChangeAspect="1"/>
          </p:cNvPicPr>
          <p:nvPr/>
        </p:nvPicPr>
        <p:blipFill>
          <a:blip r:embed="rId6"/>
          <a:stretch>
            <a:fillRect/>
          </a:stretch>
        </p:blipFill>
        <p:spPr>
          <a:xfrm>
            <a:off x="3040751" y="6195151"/>
            <a:ext cx="2478158" cy="733183"/>
          </a:xfrm>
          <a:prstGeom prst="rect">
            <a:avLst/>
          </a:prstGeom>
        </p:spPr>
      </p:pic>
    </p:spTree>
    <p:extLst>
      <p:ext uri="{BB962C8B-B14F-4D97-AF65-F5344CB8AC3E}">
        <p14:creationId xmlns:p14="http://schemas.microsoft.com/office/powerpoint/2010/main" val="827604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8" y="1343779"/>
            <a:ext cx="11433111" cy="2554545"/>
          </a:xfrm>
          <a:prstGeom prst="rect">
            <a:avLst/>
          </a:prstGeom>
        </p:spPr>
        <p:txBody>
          <a:bodyPr wrap="square">
            <a:spAutoFit/>
          </a:bodyPr>
          <a:lstStyle/>
          <a:p>
            <a:pPr algn="just"/>
            <a:r>
              <a:rPr lang="en-US" sz="2000" b="1" u="sng" dirty="0">
                <a:latin typeface="Times New Roman" panose="02020603050405020304" pitchFamily="18" charset="0"/>
                <a:cs typeface="Times New Roman" panose="02020603050405020304" pitchFamily="18" charset="0"/>
              </a:rPr>
              <a:t>NUMERICALS</a:t>
            </a:r>
          </a:p>
          <a:p>
            <a:pPr algn="just"/>
            <a:endParaRPr lang="en-US" sz="2000" b="1" u="sng" dirty="0">
              <a:latin typeface="Times New Roman" panose="02020603050405020304" pitchFamily="18" charset="0"/>
              <a:cs typeface="Times New Roman" panose="02020603050405020304" pitchFamily="18" charset="0"/>
            </a:endParaRPr>
          </a:p>
          <a:p>
            <a:pPr marL="457200" indent="-457200" algn="just">
              <a:buAutoNum type="arabicParenR"/>
            </a:pPr>
            <a:r>
              <a:rPr lang="en-US" sz="2000" b="1" dirty="0">
                <a:latin typeface="Times New Roman" panose="02020603050405020304" pitchFamily="18" charset="0"/>
                <a:cs typeface="Times New Roman" panose="02020603050405020304" pitchFamily="18" charset="0"/>
              </a:rPr>
              <a:t>A shaft runs at 80 rpm and drives another shaft at 150 rpm through belt drive. The diameter of the driving pulley is 600 mm. Determine the diameter of the driven pulley in the following cases:</a:t>
            </a:r>
          </a:p>
          <a:p>
            <a:pPr algn="just"/>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i</a:t>
            </a:r>
            <a:r>
              <a:rPr lang="en-US" sz="2000" b="1" dirty="0">
                <a:latin typeface="Times New Roman" panose="02020603050405020304" pitchFamily="18" charset="0"/>
                <a:cs typeface="Times New Roman" panose="02020603050405020304" pitchFamily="18" charset="0"/>
              </a:rPr>
              <a:t>) Neglecting belt thickness</a:t>
            </a:r>
          </a:p>
          <a:p>
            <a:pPr algn="just"/>
            <a:r>
              <a:rPr lang="en-US" sz="2000" b="1" dirty="0">
                <a:latin typeface="Times New Roman" panose="02020603050405020304" pitchFamily="18" charset="0"/>
                <a:cs typeface="Times New Roman" panose="02020603050405020304" pitchFamily="18" charset="0"/>
              </a:rPr>
              <a:t>       (ii) Taking belt thickness as 5 mm</a:t>
            </a:r>
          </a:p>
          <a:p>
            <a:pPr algn="just"/>
            <a:r>
              <a:rPr lang="en-US" sz="2000" b="1" dirty="0">
                <a:latin typeface="Times New Roman" panose="02020603050405020304" pitchFamily="18" charset="0"/>
                <a:cs typeface="Times New Roman" panose="02020603050405020304" pitchFamily="18" charset="0"/>
              </a:rPr>
              <a:t>       (iii) Assuming for case (ii) a total slip of 4%</a:t>
            </a:r>
          </a:p>
          <a:p>
            <a:pPr algn="just"/>
            <a:r>
              <a:rPr lang="en-US" sz="2000" b="1" dirty="0">
                <a:latin typeface="Times New Roman" panose="02020603050405020304" pitchFamily="18" charset="0"/>
                <a:cs typeface="Times New Roman" panose="02020603050405020304" pitchFamily="18" charset="0"/>
              </a:rPr>
              <a: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spTree>
    <p:extLst>
      <p:ext uri="{BB962C8B-B14F-4D97-AF65-F5344CB8AC3E}">
        <p14:creationId xmlns:p14="http://schemas.microsoft.com/office/powerpoint/2010/main" val="1490032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8" y="1343779"/>
            <a:ext cx="11433111" cy="1631216"/>
          </a:xfrm>
          <a:prstGeom prst="rect">
            <a:avLst/>
          </a:prstGeom>
        </p:spPr>
        <p:txBody>
          <a:bodyPr wrap="square">
            <a:spAutoFit/>
          </a:bodyPr>
          <a:lstStyle/>
          <a:p>
            <a:pPr algn="just"/>
            <a:r>
              <a:rPr lang="en-US" sz="2000" b="1" u="sng" dirty="0">
                <a:latin typeface="Times New Roman" panose="02020603050405020304" pitchFamily="18" charset="0"/>
                <a:cs typeface="Times New Roman" panose="02020603050405020304" pitchFamily="18" charset="0"/>
              </a:rPr>
              <a:t>NUMERICALS</a:t>
            </a:r>
          </a:p>
          <a:p>
            <a:pPr algn="just"/>
            <a:endParaRPr lang="en-US" sz="2000" b="1" u="sng" dirty="0">
              <a:latin typeface="Times New Roman" panose="02020603050405020304" pitchFamily="18" charset="0"/>
              <a:cs typeface="Times New Roman" panose="02020603050405020304" pitchFamily="18" charset="0"/>
            </a:endParaRPr>
          </a:p>
          <a:p>
            <a:pPr algn="just"/>
            <a:r>
              <a:rPr lang="en-US" sz="2000" b="1" u="sng" dirty="0">
                <a:latin typeface="Times New Roman" panose="02020603050405020304" pitchFamily="18" charset="0"/>
                <a:cs typeface="Times New Roman" panose="02020603050405020304" pitchFamily="18" charset="0"/>
              </a:rPr>
              <a:t>Solution:</a:t>
            </a:r>
          </a:p>
          <a:p>
            <a:pPr algn="just"/>
            <a:endParaRPr lang="en-US" sz="2000" b="1" u="sng" dirty="0">
              <a:latin typeface="Times New Roman" panose="02020603050405020304" pitchFamily="18" charset="0"/>
              <a:cs typeface="Times New Roman" panose="02020603050405020304" pitchFamily="18" charset="0"/>
            </a:endParaRPr>
          </a:p>
          <a:p>
            <a:pPr algn="just"/>
            <a:endParaRPr lang="en-US" sz="20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pic>
        <p:nvPicPr>
          <p:cNvPr id="2" name="Picture 1"/>
          <p:cNvPicPr>
            <a:picLocks noChangeAspect="1"/>
          </p:cNvPicPr>
          <p:nvPr/>
        </p:nvPicPr>
        <p:blipFill>
          <a:blip r:embed="rId4"/>
          <a:stretch>
            <a:fillRect/>
          </a:stretch>
        </p:blipFill>
        <p:spPr>
          <a:xfrm>
            <a:off x="168338" y="2555035"/>
            <a:ext cx="5343120" cy="2842468"/>
          </a:xfrm>
          <a:prstGeom prst="rect">
            <a:avLst/>
          </a:prstGeom>
        </p:spPr>
      </p:pic>
      <p:pic>
        <p:nvPicPr>
          <p:cNvPr id="4" name="Picture 3"/>
          <p:cNvPicPr>
            <a:picLocks noChangeAspect="1"/>
          </p:cNvPicPr>
          <p:nvPr/>
        </p:nvPicPr>
        <p:blipFill>
          <a:blip r:embed="rId5"/>
          <a:stretch>
            <a:fillRect/>
          </a:stretch>
        </p:blipFill>
        <p:spPr>
          <a:xfrm>
            <a:off x="838199" y="5572125"/>
            <a:ext cx="2547939" cy="579078"/>
          </a:xfrm>
          <a:prstGeom prst="rect">
            <a:avLst/>
          </a:prstGeom>
        </p:spPr>
      </p:pic>
    </p:spTree>
    <p:extLst>
      <p:ext uri="{BB962C8B-B14F-4D97-AF65-F5344CB8AC3E}">
        <p14:creationId xmlns:p14="http://schemas.microsoft.com/office/powerpoint/2010/main" val="2423611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8" y="1343779"/>
            <a:ext cx="11433111" cy="1631216"/>
          </a:xfrm>
          <a:prstGeom prst="rect">
            <a:avLst/>
          </a:prstGeom>
        </p:spPr>
        <p:txBody>
          <a:bodyPr wrap="square">
            <a:spAutoFit/>
          </a:bodyPr>
          <a:lstStyle/>
          <a:p>
            <a:pPr algn="just"/>
            <a:r>
              <a:rPr lang="en-US" sz="2000" b="1" u="sng" dirty="0">
                <a:latin typeface="Times New Roman" panose="02020603050405020304" pitchFamily="18" charset="0"/>
                <a:cs typeface="Times New Roman" panose="02020603050405020304" pitchFamily="18" charset="0"/>
              </a:rPr>
              <a:t>NUMERICALS</a:t>
            </a:r>
          </a:p>
          <a:p>
            <a:pPr algn="just"/>
            <a:endParaRPr lang="en-US" sz="2000" b="1" u="sng" dirty="0">
              <a:latin typeface="Times New Roman" panose="02020603050405020304" pitchFamily="18" charset="0"/>
              <a:cs typeface="Times New Roman" panose="02020603050405020304" pitchFamily="18" charset="0"/>
            </a:endParaRPr>
          </a:p>
          <a:p>
            <a:pPr algn="just"/>
            <a:r>
              <a:rPr lang="en-US" sz="2000" b="1" u="sng" dirty="0">
                <a:latin typeface="Times New Roman" panose="02020603050405020304" pitchFamily="18" charset="0"/>
                <a:cs typeface="Times New Roman" panose="02020603050405020304" pitchFamily="18" charset="0"/>
              </a:rPr>
              <a:t>Solution:</a:t>
            </a:r>
          </a:p>
          <a:p>
            <a:pPr algn="just"/>
            <a:endParaRPr lang="en-US" sz="2000" b="1" u="sng" dirty="0">
              <a:latin typeface="Times New Roman" panose="02020603050405020304" pitchFamily="18" charset="0"/>
              <a:cs typeface="Times New Roman" panose="02020603050405020304" pitchFamily="18" charset="0"/>
            </a:endParaRPr>
          </a:p>
          <a:p>
            <a:pPr algn="just"/>
            <a:endParaRPr lang="en-US" sz="20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pic>
        <p:nvPicPr>
          <p:cNvPr id="6" name="Picture 5"/>
          <p:cNvPicPr>
            <a:picLocks noChangeAspect="1"/>
          </p:cNvPicPr>
          <p:nvPr/>
        </p:nvPicPr>
        <p:blipFill>
          <a:blip r:embed="rId4"/>
          <a:stretch>
            <a:fillRect/>
          </a:stretch>
        </p:blipFill>
        <p:spPr>
          <a:xfrm>
            <a:off x="168338" y="2555035"/>
            <a:ext cx="5897211" cy="2731340"/>
          </a:xfrm>
          <a:prstGeom prst="rect">
            <a:avLst/>
          </a:prstGeom>
        </p:spPr>
      </p:pic>
    </p:spTree>
    <p:extLst>
      <p:ext uri="{BB962C8B-B14F-4D97-AF65-F5344CB8AC3E}">
        <p14:creationId xmlns:p14="http://schemas.microsoft.com/office/powerpoint/2010/main" val="26264935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8" y="1343779"/>
            <a:ext cx="11433111" cy="1631216"/>
          </a:xfrm>
          <a:prstGeom prst="rect">
            <a:avLst/>
          </a:prstGeom>
        </p:spPr>
        <p:txBody>
          <a:bodyPr wrap="square">
            <a:spAutoFit/>
          </a:bodyPr>
          <a:lstStyle/>
          <a:p>
            <a:pPr algn="just"/>
            <a:r>
              <a:rPr lang="en-US" sz="2000" b="1" u="sng" dirty="0">
                <a:latin typeface="Times New Roman" panose="02020603050405020304" pitchFamily="18" charset="0"/>
                <a:cs typeface="Times New Roman" panose="02020603050405020304" pitchFamily="18" charset="0"/>
              </a:rPr>
              <a:t>NUMERICALS</a:t>
            </a:r>
          </a:p>
          <a:p>
            <a:pPr algn="just"/>
            <a:endParaRPr lang="en-US" sz="2000" b="1" u="sng"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2) Two parallel shafts, connected by a crossed belt, are provided with pulleys 480 mm and 640 mm in diameters. The distance between the centre lines of the shafts is 3 m. Determine by how much the length of the belt should be changed if it is desired to alter the direction of rotation of the driven shaft.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spTree>
    <p:extLst>
      <p:ext uri="{BB962C8B-B14F-4D97-AF65-F5344CB8AC3E}">
        <p14:creationId xmlns:p14="http://schemas.microsoft.com/office/powerpoint/2010/main" val="17275436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4A18499-D267-4FCA-9273-61437F78472C}"/>
                  </a:ext>
                </a:extLst>
              </p:cNvPr>
              <p:cNvSpPr/>
              <p:nvPr/>
            </p:nvSpPr>
            <p:spPr>
              <a:xfrm>
                <a:off x="168338" y="1343779"/>
                <a:ext cx="11433111" cy="5847883"/>
              </a:xfrm>
              <a:prstGeom prst="rect">
                <a:avLst/>
              </a:prstGeom>
            </p:spPr>
            <p:txBody>
              <a:bodyPr wrap="square">
                <a:spAutoFit/>
              </a:bodyPr>
              <a:lstStyle/>
              <a:p>
                <a:pPr algn="just"/>
                <a:r>
                  <a:rPr lang="en-US" sz="2000" b="1" u="sng" dirty="0">
                    <a:latin typeface="Times New Roman" panose="02020603050405020304" pitchFamily="18" charset="0"/>
                    <a:cs typeface="Times New Roman" panose="02020603050405020304" pitchFamily="18" charset="0"/>
                  </a:rPr>
                  <a:t>NUMERICALS</a:t>
                </a:r>
              </a:p>
              <a:p>
                <a:pPr algn="just"/>
                <a:endParaRPr lang="en-US" sz="2000" b="1" u="sng" dirty="0">
                  <a:latin typeface="Times New Roman" panose="02020603050405020304" pitchFamily="18" charset="0"/>
                  <a:cs typeface="Times New Roman" panose="02020603050405020304" pitchFamily="18" charset="0"/>
                </a:endParaRPr>
              </a:p>
              <a:p>
                <a:pPr algn="just"/>
                <a:r>
                  <a:rPr lang="en-US" sz="2000" b="1" u="sng" dirty="0">
                    <a:latin typeface="Times New Roman" panose="02020603050405020304" pitchFamily="18" charset="0"/>
                    <a:cs typeface="Times New Roman" panose="02020603050405020304" pitchFamily="18" charset="0"/>
                  </a:rPr>
                  <a:t>Solution:</a:t>
                </a:r>
              </a:p>
              <a:p>
                <a:pPr algn="just">
                  <a:lnSpc>
                    <a:spcPct val="150000"/>
                  </a:lnSpc>
                  <a:spcAft>
                    <a:spcPts val="800"/>
                  </a:spcAft>
                </a:pPr>
                <a:r>
                  <a:rPr lang="en-IN" sz="2000" dirty="0">
                    <a:latin typeface="Times New Roman" panose="02020603050405020304" pitchFamily="18" charset="0"/>
                    <a:ea typeface="Times New Roman" panose="02020603050405020304" pitchFamily="18" charset="0"/>
                    <a:cs typeface="Times New Roman" panose="02020603050405020304" pitchFamily="18" charset="0"/>
                  </a:rPr>
                  <a:t>Given:	</a:t>
                </a:r>
                <a14:m>
                  <m:oMath xmlns:m="http://schemas.openxmlformats.org/officeDocument/2006/math">
                    <m:sSub>
                      <m:sSubPr>
                        <m:ctrlPr>
                          <a:rPr lang="en-IN"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n-IN" sz="2000" i="1">
                            <a:latin typeface="Cambria Math" panose="02040503050406030204" pitchFamily="18" charset="0"/>
                            <a:ea typeface="Times New Roman" panose="02020603050405020304" pitchFamily="18" charset="0"/>
                            <a:cs typeface="Times New Roman" panose="02020603050405020304" pitchFamily="18" charset="0"/>
                          </a:rPr>
                          <m:t>𝑑</m:t>
                        </m:r>
                      </m:e>
                      <m:sub>
                        <m:r>
                          <a:rPr lang="en-IN" sz="2000" i="1">
                            <a:latin typeface="Cambria Math" panose="02040503050406030204" pitchFamily="18" charset="0"/>
                            <a:ea typeface="Times New Roman" panose="02020603050405020304" pitchFamily="18" charset="0"/>
                            <a:cs typeface="Times New Roman" panose="02020603050405020304" pitchFamily="18" charset="0"/>
                          </a:rPr>
                          <m:t>1 </m:t>
                        </m:r>
                      </m:sub>
                    </m:sSub>
                    <m:r>
                      <a:rPr lang="en-IN" sz="2000" i="1">
                        <a:latin typeface="Cambria Math" panose="02040503050406030204" pitchFamily="18" charset="0"/>
                        <a:ea typeface="Times New Roman" panose="02020603050405020304" pitchFamily="18" charset="0"/>
                        <a:cs typeface="Times New Roman" panose="02020603050405020304" pitchFamily="18" charset="0"/>
                      </a:rPr>
                      <m:t>=2 </m:t>
                    </m:r>
                    <m:sSub>
                      <m:sSubPr>
                        <m:ctrlPr>
                          <a:rPr lang="en-IN"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n-IN" sz="2000" i="1">
                            <a:latin typeface="Cambria Math" panose="02040503050406030204" pitchFamily="18" charset="0"/>
                            <a:ea typeface="Times New Roman" panose="02020603050405020304" pitchFamily="18" charset="0"/>
                            <a:cs typeface="Times New Roman" panose="02020603050405020304" pitchFamily="18" charset="0"/>
                          </a:rPr>
                          <m:t>𝑟</m:t>
                        </m:r>
                      </m:e>
                      <m:sub>
                        <m:r>
                          <a:rPr lang="en-IN" sz="2000" i="1">
                            <a:latin typeface="Cambria Math" panose="02040503050406030204" pitchFamily="18" charset="0"/>
                            <a:ea typeface="Times New Roman" panose="02020603050405020304" pitchFamily="18" charset="0"/>
                            <a:cs typeface="Times New Roman" panose="02020603050405020304" pitchFamily="18" charset="0"/>
                          </a:rPr>
                          <m:t>1</m:t>
                        </m:r>
                      </m:sub>
                    </m:sSub>
                    <m:r>
                      <a:rPr lang="en-IN" sz="2000" i="1">
                        <a:latin typeface="Cambria Math" panose="02040503050406030204" pitchFamily="18" charset="0"/>
                        <a:ea typeface="Times New Roman" panose="02020603050405020304" pitchFamily="18" charset="0"/>
                        <a:cs typeface="Times New Roman" panose="02020603050405020304" pitchFamily="18" charset="0"/>
                      </a:rPr>
                      <m:t>=</m:t>
                    </m:r>
                    <m:r>
                      <a:rPr lang="en-US" sz="2000" b="0" i="1" smtClean="0">
                        <a:latin typeface="Cambria Math" panose="02040503050406030204" pitchFamily="18" charset="0"/>
                        <a:ea typeface="Times New Roman" panose="02020603050405020304" pitchFamily="18" charset="0"/>
                        <a:cs typeface="Times New Roman" panose="02020603050405020304" pitchFamily="18" charset="0"/>
                      </a:rPr>
                      <m:t>640</m:t>
                    </m:r>
                    <m:r>
                      <a:rPr lang="en-IN" sz="2000" i="1">
                        <a:latin typeface="Cambria Math" panose="02040503050406030204" pitchFamily="18" charset="0"/>
                        <a:ea typeface="Times New Roman" panose="02020603050405020304" pitchFamily="18" charset="0"/>
                        <a:cs typeface="Times New Roman" panose="02020603050405020304" pitchFamily="18" charset="0"/>
                      </a:rPr>
                      <m:t> </m:t>
                    </m:r>
                    <m:r>
                      <a:rPr lang="en-IN" sz="2000" i="1">
                        <a:latin typeface="Cambria Math" panose="02040503050406030204" pitchFamily="18" charset="0"/>
                        <a:ea typeface="Times New Roman" panose="02020603050405020304" pitchFamily="18" charset="0"/>
                        <a:cs typeface="Times New Roman" panose="02020603050405020304" pitchFamily="18" charset="0"/>
                      </a:rPr>
                      <m:t>𝑚𝑚</m:t>
                    </m:r>
                  </m:oMath>
                </a14:m>
                <a:r>
                  <a:rPr lang="en-IN" sz="2000" dirty="0">
                    <a:latin typeface="Times New Roman" panose="02020603050405020304" pitchFamily="18" charset="0"/>
                    <a:ea typeface="Times New Roman" panose="02020603050405020304" pitchFamily="18" charset="0"/>
                    <a:cs typeface="Times New Roman" panose="02020603050405020304" pitchFamily="18" charset="0"/>
                  </a:rPr>
                  <a:t> , </a:t>
                </a:r>
                <a14:m>
                  <m:oMath xmlns:m="http://schemas.openxmlformats.org/officeDocument/2006/math">
                    <m:sSub>
                      <m:sSubPr>
                        <m:ctrlPr>
                          <a:rPr lang="en-IN"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n-IN" sz="2000" i="1">
                            <a:latin typeface="Cambria Math" panose="02040503050406030204" pitchFamily="18" charset="0"/>
                            <a:ea typeface="Times New Roman" panose="02020603050405020304" pitchFamily="18" charset="0"/>
                            <a:cs typeface="Times New Roman" panose="02020603050405020304" pitchFamily="18" charset="0"/>
                          </a:rPr>
                          <m:t>𝑑</m:t>
                        </m:r>
                      </m:e>
                      <m:sub>
                        <m:r>
                          <a:rPr lang="en-IN" sz="2000" i="1">
                            <a:latin typeface="Cambria Math" panose="02040503050406030204" pitchFamily="18" charset="0"/>
                            <a:ea typeface="Times New Roman" panose="02020603050405020304" pitchFamily="18" charset="0"/>
                            <a:cs typeface="Times New Roman" panose="02020603050405020304" pitchFamily="18" charset="0"/>
                          </a:rPr>
                          <m:t>2 </m:t>
                        </m:r>
                      </m:sub>
                    </m:sSub>
                    <m:r>
                      <a:rPr lang="en-IN" sz="2000" i="1">
                        <a:latin typeface="Cambria Math" panose="02040503050406030204" pitchFamily="18" charset="0"/>
                        <a:ea typeface="Times New Roman" panose="02020603050405020304" pitchFamily="18" charset="0"/>
                        <a:cs typeface="Times New Roman" panose="02020603050405020304" pitchFamily="18" charset="0"/>
                      </a:rPr>
                      <m:t>=2 </m:t>
                    </m:r>
                    <m:sSub>
                      <m:sSubPr>
                        <m:ctrlPr>
                          <a:rPr lang="en-IN"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n-IN" sz="2000" i="1">
                            <a:latin typeface="Cambria Math" panose="02040503050406030204" pitchFamily="18" charset="0"/>
                            <a:ea typeface="Times New Roman" panose="02020603050405020304" pitchFamily="18" charset="0"/>
                            <a:cs typeface="Times New Roman" panose="02020603050405020304" pitchFamily="18" charset="0"/>
                          </a:rPr>
                          <m:t>𝑟</m:t>
                        </m:r>
                      </m:e>
                      <m:sub>
                        <m:r>
                          <a:rPr lang="en-IN" sz="2000" i="1">
                            <a:latin typeface="Cambria Math" panose="02040503050406030204" pitchFamily="18" charset="0"/>
                            <a:ea typeface="Times New Roman" panose="02020603050405020304" pitchFamily="18" charset="0"/>
                            <a:cs typeface="Times New Roman" panose="02020603050405020304" pitchFamily="18" charset="0"/>
                          </a:rPr>
                          <m:t>2</m:t>
                        </m:r>
                      </m:sub>
                    </m:sSub>
                    <m:r>
                      <a:rPr lang="en-IN" sz="2000" i="1">
                        <a:latin typeface="Cambria Math" panose="02040503050406030204" pitchFamily="18" charset="0"/>
                        <a:ea typeface="Times New Roman" panose="02020603050405020304" pitchFamily="18" charset="0"/>
                        <a:cs typeface="Times New Roman" panose="02020603050405020304" pitchFamily="18" charset="0"/>
                      </a:rPr>
                      <m:t>=</m:t>
                    </m:r>
                    <m:r>
                      <a:rPr lang="en-US" sz="2000" b="0" i="1" smtClean="0">
                        <a:latin typeface="Cambria Math" panose="02040503050406030204" pitchFamily="18" charset="0"/>
                        <a:ea typeface="Times New Roman" panose="02020603050405020304" pitchFamily="18" charset="0"/>
                        <a:cs typeface="Times New Roman" panose="02020603050405020304" pitchFamily="18" charset="0"/>
                      </a:rPr>
                      <m:t>480</m:t>
                    </m:r>
                    <m:r>
                      <a:rPr lang="en-IN" sz="2000" i="1">
                        <a:latin typeface="Cambria Math" panose="02040503050406030204" pitchFamily="18" charset="0"/>
                        <a:ea typeface="Times New Roman" panose="02020603050405020304" pitchFamily="18" charset="0"/>
                        <a:cs typeface="Times New Roman" panose="02020603050405020304" pitchFamily="18" charset="0"/>
                      </a:rPr>
                      <m:t> </m:t>
                    </m:r>
                    <m:r>
                      <a:rPr lang="en-IN" sz="2000" i="1">
                        <a:latin typeface="Cambria Math" panose="02040503050406030204" pitchFamily="18" charset="0"/>
                        <a:ea typeface="Times New Roman" panose="02020603050405020304" pitchFamily="18" charset="0"/>
                        <a:cs typeface="Times New Roman" panose="02020603050405020304" pitchFamily="18" charset="0"/>
                      </a:rPr>
                      <m:t>𝑚𝑚</m:t>
                    </m:r>
                  </m:oMath>
                </a14:m>
                <a:r>
                  <a:rPr lang="en-IN" sz="2000" dirty="0">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n-IN" sz="2000" i="1">
                        <a:latin typeface="Cambria Math" panose="02040503050406030204" pitchFamily="18" charset="0"/>
                        <a:ea typeface="Times New Roman" panose="02020603050405020304" pitchFamily="18" charset="0"/>
                        <a:cs typeface="Times New Roman" panose="02020603050405020304" pitchFamily="18" charset="0"/>
                      </a:rPr>
                      <m:t>𝑥</m:t>
                    </m:r>
                    <m:r>
                      <a:rPr lang="en-IN" sz="2000" i="1">
                        <a:latin typeface="Cambria Math" panose="02040503050406030204" pitchFamily="18" charset="0"/>
                        <a:ea typeface="Times New Roman" panose="02020603050405020304" pitchFamily="18" charset="0"/>
                        <a:cs typeface="Times New Roman" panose="02020603050405020304" pitchFamily="18" charset="0"/>
                      </a:rPr>
                      <m:t>=3000 </m:t>
                    </m:r>
                    <m:r>
                      <a:rPr lang="en-IN" sz="2000" i="1">
                        <a:latin typeface="Cambria Math" panose="02040503050406030204" pitchFamily="18" charset="0"/>
                        <a:ea typeface="Times New Roman" panose="02020603050405020304" pitchFamily="18" charset="0"/>
                        <a:cs typeface="Times New Roman" panose="02020603050405020304" pitchFamily="18" charset="0"/>
                      </a:rPr>
                      <m:t>𝑚𝑚</m:t>
                    </m:r>
                  </m:oMath>
                </a14:m>
                <a:endParaRPr lang="en-IN" sz="20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800"/>
                  </a:spcAft>
                  <a:buFont typeface="Symbol" panose="05050102010706020507" pitchFamily="18" charset="2"/>
                  <a:buChar char=""/>
                </a:pPr>
                <a14:m>
                  <m:oMath xmlns:m="http://schemas.openxmlformats.org/officeDocument/2006/math">
                    <m:sSub>
                      <m:sSubPr>
                        <m:ctrlPr>
                          <a:rPr lang="en-IN"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n-IN" sz="2000" i="1">
                            <a:latin typeface="Cambria Math" panose="02040503050406030204" pitchFamily="18" charset="0"/>
                            <a:ea typeface="Times New Roman" panose="02020603050405020304" pitchFamily="18" charset="0"/>
                            <a:cs typeface="Times New Roman" panose="02020603050405020304" pitchFamily="18" charset="0"/>
                          </a:rPr>
                          <m:t>𝑟</m:t>
                        </m:r>
                      </m:e>
                      <m:sub>
                        <m:r>
                          <a:rPr lang="en-IN" sz="2000" i="1">
                            <a:latin typeface="Cambria Math" panose="02040503050406030204" pitchFamily="18" charset="0"/>
                            <a:ea typeface="Times New Roman" panose="02020603050405020304" pitchFamily="18" charset="0"/>
                            <a:cs typeface="Times New Roman" panose="02020603050405020304" pitchFamily="18" charset="0"/>
                          </a:rPr>
                          <m:t>1</m:t>
                        </m:r>
                      </m:sub>
                    </m:sSub>
                    <m:r>
                      <a:rPr lang="en-IN" sz="2000" i="1">
                        <a:latin typeface="Cambria Math" panose="02040503050406030204" pitchFamily="18" charset="0"/>
                        <a:ea typeface="Times New Roman" panose="02020603050405020304" pitchFamily="18" charset="0"/>
                        <a:cs typeface="Times New Roman" panose="02020603050405020304" pitchFamily="18" charset="0"/>
                      </a:rPr>
                      <m:t>=</m:t>
                    </m:r>
                    <m:r>
                      <a:rPr lang="en-US" sz="2000" b="0" i="1" smtClean="0">
                        <a:latin typeface="Cambria Math" panose="02040503050406030204" pitchFamily="18" charset="0"/>
                        <a:ea typeface="Times New Roman" panose="02020603050405020304" pitchFamily="18" charset="0"/>
                        <a:cs typeface="Times New Roman" panose="02020603050405020304" pitchFamily="18" charset="0"/>
                      </a:rPr>
                      <m:t>320</m:t>
                    </m:r>
                    <m:r>
                      <a:rPr lang="en-IN" sz="2000" i="1">
                        <a:latin typeface="Cambria Math" panose="02040503050406030204" pitchFamily="18" charset="0"/>
                        <a:ea typeface="Times New Roman" panose="02020603050405020304" pitchFamily="18" charset="0"/>
                        <a:cs typeface="Times New Roman" panose="02020603050405020304" pitchFamily="18" charset="0"/>
                      </a:rPr>
                      <m:t> </m:t>
                    </m:r>
                    <m:r>
                      <a:rPr lang="en-IN" sz="2000" i="1">
                        <a:latin typeface="Cambria Math" panose="02040503050406030204" pitchFamily="18" charset="0"/>
                        <a:ea typeface="Times New Roman" panose="02020603050405020304" pitchFamily="18" charset="0"/>
                        <a:cs typeface="Times New Roman" panose="02020603050405020304" pitchFamily="18" charset="0"/>
                      </a:rPr>
                      <m:t>𝑚𝑚</m:t>
                    </m:r>
                  </m:oMath>
                </a14:m>
                <a:r>
                  <a:rPr lang="en-IN" sz="2000" dirty="0">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IN"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n-IN" sz="2000" i="1">
                            <a:latin typeface="Cambria Math" panose="02040503050406030204" pitchFamily="18" charset="0"/>
                            <a:ea typeface="Times New Roman" panose="02020603050405020304" pitchFamily="18" charset="0"/>
                            <a:cs typeface="Times New Roman" panose="02020603050405020304" pitchFamily="18" charset="0"/>
                          </a:rPr>
                          <m:t>𝑟</m:t>
                        </m:r>
                      </m:e>
                      <m:sub>
                        <m:r>
                          <a:rPr lang="en-IN" sz="2000" i="1">
                            <a:latin typeface="Cambria Math" panose="02040503050406030204" pitchFamily="18" charset="0"/>
                            <a:ea typeface="Times New Roman" panose="02020603050405020304" pitchFamily="18" charset="0"/>
                            <a:cs typeface="Times New Roman" panose="02020603050405020304" pitchFamily="18" charset="0"/>
                          </a:rPr>
                          <m:t>2</m:t>
                        </m:r>
                      </m:sub>
                    </m:sSub>
                    <m:r>
                      <a:rPr lang="en-IN" sz="2000" i="1">
                        <a:latin typeface="Cambria Math" panose="02040503050406030204" pitchFamily="18" charset="0"/>
                        <a:ea typeface="Times New Roman" panose="02020603050405020304" pitchFamily="18" charset="0"/>
                        <a:cs typeface="Times New Roman" panose="02020603050405020304" pitchFamily="18" charset="0"/>
                      </a:rPr>
                      <m:t>=</m:t>
                    </m:r>
                    <m:r>
                      <a:rPr lang="en-US" sz="2000" b="0" i="1" smtClean="0">
                        <a:latin typeface="Cambria Math" panose="02040503050406030204" pitchFamily="18" charset="0"/>
                        <a:ea typeface="Times New Roman" panose="02020603050405020304" pitchFamily="18" charset="0"/>
                        <a:cs typeface="Times New Roman" panose="02020603050405020304" pitchFamily="18" charset="0"/>
                      </a:rPr>
                      <m:t>240</m:t>
                    </m:r>
                    <m:r>
                      <a:rPr lang="en-IN" sz="2000" i="1">
                        <a:latin typeface="Cambria Math" panose="02040503050406030204" pitchFamily="18" charset="0"/>
                        <a:ea typeface="Times New Roman" panose="02020603050405020304" pitchFamily="18" charset="0"/>
                        <a:cs typeface="Times New Roman" panose="02020603050405020304" pitchFamily="18" charset="0"/>
                      </a:rPr>
                      <m:t> </m:t>
                    </m:r>
                    <m:r>
                      <a:rPr lang="en-IN" sz="2000" i="1">
                        <a:latin typeface="Cambria Math" panose="02040503050406030204" pitchFamily="18" charset="0"/>
                        <a:ea typeface="Times New Roman" panose="02020603050405020304" pitchFamily="18" charset="0"/>
                        <a:cs typeface="Times New Roman" panose="02020603050405020304" pitchFamily="18" charset="0"/>
                      </a:rPr>
                      <m:t>𝑚𝑚</m:t>
                    </m:r>
                  </m:oMath>
                </a14:m>
                <a:endParaRPr lang="en-IN" sz="2000" dirty="0">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50000"/>
                  </a:lnSpc>
                  <a:spcAft>
                    <a:spcPts val="800"/>
                  </a:spcAft>
                </a:pPr>
                <a:r>
                  <a:rPr lang="en-IN" sz="2000" dirty="0">
                    <a:latin typeface="Times New Roman" panose="02020603050405020304" pitchFamily="18" charset="0"/>
                    <a:ea typeface="Times New Roman" panose="02020603050405020304" pitchFamily="18" charset="0"/>
                    <a:cs typeface="Times New Roman" panose="02020603050405020304" pitchFamily="18" charset="0"/>
                  </a:rPr>
                  <a:t>Find: </a:t>
                </a:r>
                <a14:m>
                  <m:oMath xmlns:m="http://schemas.openxmlformats.org/officeDocument/2006/math">
                    <m:sSub>
                      <m:sSubPr>
                        <m:ctrlPr>
                          <a:rPr lang="en-IN"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n-IN" sz="2000" i="1">
                            <a:latin typeface="Cambria Math" panose="02040503050406030204" pitchFamily="18" charset="0"/>
                            <a:ea typeface="Times New Roman" panose="02020603050405020304" pitchFamily="18" charset="0"/>
                            <a:cs typeface="Times New Roman" panose="02020603050405020304" pitchFamily="18" charset="0"/>
                          </a:rPr>
                          <m:t>(</m:t>
                        </m:r>
                        <m:r>
                          <a:rPr lang="en-IN" sz="2000" i="1">
                            <a:latin typeface="Cambria Math" panose="02040503050406030204" pitchFamily="18" charset="0"/>
                            <a:ea typeface="Times New Roman" panose="02020603050405020304" pitchFamily="18" charset="0"/>
                            <a:cs typeface="Times New Roman" panose="02020603050405020304" pitchFamily="18" charset="0"/>
                          </a:rPr>
                          <m:t>𝐿</m:t>
                        </m:r>
                      </m:e>
                      <m:sub>
                        <m:r>
                          <a:rPr lang="en-IN" sz="2000" i="1">
                            <a:latin typeface="Cambria Math" panose="02040503050406030204" pitchFamily="18" charset="0"/>
                            <a:ea typeface="Times New Roman" panose="02020603050405020304" pitchFamily="18" charset="0"/>
                            <a:cs typeface="Times New Roman" panose="02020603050405020304" pitchFamily="18" charset="0"/>
                          </a:rPr>
                          <m:t>𝑐</m:t>
                        </m:r>
                      </m:sub>
                    </m:sSub>
                    <m:r>
                      <a:rPr lang="en-IN" sz="20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IN"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n-IN" sz="2000" i="1">
                            <a:latin typeface="Cambria Math" panose="02040503050406030204" pitchFamily="18" charset="0"/>
                            <a:ea typeface="Times New Roman" panose="02020603050405020304" pitchFamily="18" charset="0"/>
                            <a:cs typeface="Times New Roman" panose="02020603050405020304" pitchFamily="18" charset="0"/>
                          </a:rPr>
                          <m:t> </m:t>
                        </m:r>
                        <m:r>
                          <a:rPr lang="en-IN" sz="2000" i="1">
                            <a:latin typeface="Cambria Math" panose="02040503050406030204" pitchFamily="18" charset="0"/>
                            <a:ea typeface="Times New Roman" panose="02020603050405020304" pitchFamily="18" charset="0"/>
                            <a:cs typeface="Times New Roman" panose="02020603050405020304" pitchFamily="18" charset="0"/>
                          </a:rPr>
                          <m:t>𝐿</m:t>
                        </m:r>
                      </m:e>
                      <m:sub>
                        <m:r>
                          <a:rPr lang="en-US" sz="2000" b="0" i="1" smtClean="0">
                            <a:latin typeface="Cambria Math" panose="02040503050406030204" pitchFamily="18" charset="0"/>
                            <a:ea typeface="Times New Roman" panose="02020603050405020304" pitchFamily="18" charset="0"/>
                            <a:cs typeface="Times New Roman" panose="02020603050405020304" pitchFamily="18" charset="0"/>
                          </a:rPr>
                          <m:t>𝑜</m:t>
                        </m:r>
                      </m:sub>
                    </m:sSub>
                    <m:r>
                      <a:rPr lang="en-IN" sz="2000" i="1">
                        <a:latin typeface="Cambria Math" panose="02040503050406030204" pitchFamily="18" charset="0"/>
                        <a:ea typeface="Times New Roman" panose="02020603050405020304" pitchFamily="18" charset="0"/>
                        <a:cs typeface="Times New Roman" panose="02020603050405020304" pitchFamily="18" charset="0"/>
                      </a:rPr>
                      <m:t>)= ? </m:t>
                    </m:r>
                  </m:oMath>
                </a14:m>
                <a:endParaRPr lang="en-IN"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2000" b="1" dirty="0">
                    <a:latin typeface="Times New Roman" panose="02020603050405020304" pitchFamily="18" charset="0"/>
                    <a:ea typeface="Times New Roman" panose="02020603050405020304" pitchFamily="18" charset="0"/>
                    <a:cs typeface="Times New Roman" panose="02020603050405020304" pitchFamily="18" charset="0"/>
                  </a:rPr>
                  <a:t>For crossed belt </a:t>
                </a:r>
                <a:endParaRPr lang="en-IN"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IN" sz="2000" i="1" dirty="0" err="1">
                    <a:latin typeface="Times New Roman" panose="02020603050405020304" pitchFamily="18" charset="0"/>
                    <a:ea typeface="Times New Roman" panose="02020603050405020304" pitchFamily="18" charset="0"/>
                    <a:cs typeface="Times New Roman" panose="02020603050405020304" pitchFamily="18" charset="0"/>
                  </a:rPr>
                  <a:t>L</a:t>
                </a:r>
                <a:r>
                  <a:rPr lang="en-IN" sz="2000" i="1" baseline="-25000" dirty="0" err="1">
                    <a:latin typeface="Times New Roman" panose="02020603050405020304" pitchFamily="18" charset="0"/>
                    <a:ea typeface="Times New Roman" panose="02020603050405020304" pitchFamily="18" charset="0"/>
                    <a:cs typeface="Times New Roman" panose="02020603050405020304" pitchFamily="18" charset="0"/>
                  </a:rPr>
                  <a:t>c</a:t>
                </a:r>
                <a:r>
                  <a:rPr lang="en-IN" sz="2000" i="1" dirty="0">
                    <a:latin typeface="Times New Roman" panose="02020603050405020304" pitchFamily="18" charset="0"/>
                    <a:ea typeface="Times New Roman" panose="02020603050405020304" pitchFamily="18" charset="0"/>
                    <a:cs typeface="Times New Roman" panose="02020603050405020304" pitchFamily="18" charset="0"/>
                  </a:rPr>
                  <a:t> = π (r</a:t>
                </a:r>
                <a:r>
                  <a:rPr lang="en-IN" sz="2000" i="1" baseline="-25000" dirty="0">
                    <a:latin typeface="Times New Roman" panose="02020603050405020304" pitchFamily="18" charset="0"/>
                    <a:ea typeface="Times New Roman" panose="02020603050405020304" pitchFamily="18" charset="0"/>
                    <a:cs typeface="Times New Roman" panose="02020603050405020304" pitchFamily="18" charset="0"/>
                  </a:rPr>
                  <a:t>1</a:t>
                </a:r>
                <a:r>
                  <a:rPr lang="en-IN" sz="2000" i="1" dirty="0">
                    <a:latin typeface="Times New Roman" panose="02020603050405020304" pitchFamily="18" charset="0"/>
                    <a:ea typeface="Times New Roman" panose="02020603050405020304" pitchFamily="18" charset="0"/>
                    <a:cs typeface="Times New Roman" panose="02020603050405020304" pitchFamily="18" charset="0"/>
                  </a:rPr>
                  <a:t> + r</a:t>
                </a:r>
                <a:r>
                  <a:rPr lang="en-IN" sz="2000" i="1" baseline="-25000" dirty="0">
                    <a:latin typeface="Times New Roman" panose="02020603050405020304" pitchFamily="18" charset="0"/>
                    <a:ea typeface="Times New Roman" panose="02020603050405020304" pitchFamily="18" charset="0"/>
                    <a:cs typeface="Times New Roman" panose="02020603050405020304" pitchFamily="18" charset="0"/>
                  </a:rPr>
                  <a:t>2</a:t>
                </a:r>
                <a:r>
                  <a:rPr lang="en-IN" sz="2000" i="1" dirty="0">
                    <a:latin typeface="Times New Roman" panose="02020603050405020304" pitchFamily="18" charset="0"/>
                    <a:ea typeface="Times New Roman" panose="02020603050405020304" pitchFamily="18" charset="0"/>
                    <a:cs typeface="Times New Roman" panose="02020603050405020304" pitchFamily="18" charset="0"/>
                  </a:rPr>
                  <a:t>) + 2</a:t>
                </a:r>
                <a14:m>
                  <m:oMath xmlns:m="http://schemas.openxmlformats.org/officeDocument/2006/math">
                    <m:r>
                      <a:rPr lang="en-IN" sz="2000" i="1">
                        <a:latin typeface="Cambria Math" panose="02040503050406030204" pitchFamily="18" charset="0"/>
                        <a:ea typeface="Calibri" panose="020F0502020204030204" pitchFamily="34" charset="0"/>
                        <a:cs typeface="Times New Roman" panose="02020603050405020304" pitchFamily="18" charset="0"/>
                      </a:rPr>
                      <m:t> </m:t>
                    </m:r>
                    <m:r>
                      <a:rPr lang="en-IN" sz="2000" i="1">
                        <a:latin typeface="Cambria Math" panose="02040503050406030204" pitchFamily="18" charset="0"/>
                        <a:ea typeface="Calibri" panose="020F0502020204030204" pitchFamily="34" charset="0"/>
                        <a:cs typeface="Times New Roman" panose="02020603050405020304" pitchFamily="18" charset="0"/>
                      </a:rPr>
                      <m:t>𝑥</m:t>
                    </m:r>
                    <m:r>
                      <a:rPr lang="en-IN" sz="2000" i="1">
                        <a:latin typeface="Cambria Math" panose="02040503050406030204" pitchFamily="18" charset="0"/>
                        <a:ea typeface="Calibri" panose="020F0502020204030204" pitchFamily="34" charset="0"/>
                        <a:cs typeface="Times New Roman" panose="02020603050405020304" pitchFamily="18" charset="0"/>
                      </a:rPr>
                      <m:t>+ </m:t>
                    </m:r>
                    <m:f>
                      <m:fPr>
                        <m:ctrlPr>
                          <a:rPr lang="en-IN" sz="2400" i="1">
                            <a:latin typeface="Cambria Math" panose="02040503050406030204" pitchFamily="18" charset="0"/>
                            <a:ea typeface="Calibri" panose="020F0502020204030204" pitchFamily="34" charset="0"/>
                            <a:cs typeface="Times New Roman" panose="02020603050405020304" pitchFamily="18" charset="0"/>
                          </a:rPr>
                        </m:ctrlPr>
                      </m:fPr>
                      <m:num>
                        <m:sSup>
                          <m:sSupPr>
                            <m:ctrlPr>
                              <a:rPr lang="en-IN" sz="2400" i="1">
                                <a:latin typeface="Cambria Math" panose="02040503050406030204" pitchFamily="18" charset="0"/>
                                <a:ea typeface="Calibri" panose="020F0502020204030204" pitchFamily="34" charset="0"/>
                                <a:cs typeface="Times New Roman" panose="02020603050405020304" pitchFamily="18" charset="0"/>
                              </a:rPr>
                            </m:ctrlPr>
                          </m:sSupPr>
                          <m:e>
                            <m:sSub>
                              <m:sSubPr>
                                <m:ctrlPr>
                                  <a:rPr lang="en-IN" sz="2400" i="1">
                                    <a:latin typeface="Cambria Math" panose="02040503050406030204" pitchFamily="18" charset="0"/>
                                    <a:ea typeface="Calibri" panose="020F0502020204030204" pitchFamily="34" charset="0"/>
                                    <a:cs typeface="Times New Roman" panose="02020603050405020304" pitchFamily="18" charset="0"/>
                                  </a:rPr>
                                </m:ctrlPr>
                              </m:sSubPr>
                              <m:e>
                                <m:r>
                                  <a:rPr lang="en-IN" sz="2400" i="1">
                                    <a:latin typeface="Cambria Math" panose="02040503050406030204" pitchFamily="18" charset="0"/>
                                    <a:ea typeface="Calibri" panose="020F0502020204030204" pitchFamily="34" charset="0"/>
                                    <a:cs typeface="Times New Roman" panose="02020603050405020304" pitchFamily="18" charset="0"/>
                                  </a:rPr>
                                  <m:t>(</m:t>
                                </m:r>
                                <m:r>
                                  <a:rPr lang="en-IN" sz="2400" i="1">
                                    <a:latin typeface="Cambria Math" panose="02040503050406030204" pitchFamily="18" charset="0"/>
                                    <a:ea typeface="Calibri" panose="020F0502020204030204" pitchFamily="34" charset="0"/>
                                    <a:cs typeface="Times New Roman" panose="02020603050405020304" pitchFamily="18" charset="0"/>
                                  </a:rPr>
                                  <m:t>𝑟</m:t>
                                </m:r>
                              </m:e>
                              <m:sub>
                                <m:r>
                                  <a:rPr lang="en-IN" sz="2400" i="1">
                                    <a:latin typeface="Cambria Math" panose="02040503050406030204" pitchFamily="18" charset="0"/>
                                    <a:ea typeface="Calibri" panose="020F0502020204030204" pitchFamily="34" charset="0"/>
                                    <a:cs typeface="Times New Roman" panose="02020603050405020304" pitchFamily="18" charset="0"/>
                                  </a:rPr>
                                  <m:t>1</m:t>
                                </m:r>
                              </m:sub>
                            </m:sSub>
                            <m:r>
                              <a:rPr lang="en-IN" sz="2400" i="1">
                                <a:latin typeface="Cambria Math" panose="02040503050406030204" pitchFamily="18" charset="0"/>
                                <a:ea typeface="Calibri" panose="020F0502020204030204" pitchFamily="34" charset="0"/>
                                <a:cs typeface="Times New Roman" panose="02020603050405020304" pitchFamily="18" charset="0"/>
                              </a:rPr>
                              <m:t>+ </m:t>
                            </m:r>
                            <m:sSub>
                              <m:sSubPr>
                                <m:ctrlPr>
                                  <a:rPr lang="en-IN" sz="2400" i="1">
                                    <a:latin typeface="Cambria Math" panose="02040503050406030204" pitchFamily="18" charset="0"/>
                                    <a:ea typeface="Calibri" panose="020F0502020204030204" pitchFamily="34" charset="0"/>
                                    <a:cs typeface="Times New Roman" panose="02020603050405020304" pitchFamily="18" charset="0"/>
                                  </a:rPr>
                                </m:ctrlPr>
                              </m:sSubPr>
                              <m:e>
                                <m:r>
                                  <a:rPr lang="en-IN" sz="2400" i="1">
                                    <a:latin typeface="Cambria Math" panose="02040503050406030204" pitchFamily="18" charset="0"/>
                                    <a:ea typeface="Calibri" panose="020F0502020204030204" pitchFamily="34" charset="0"/>
                                    <a:cs typeface="Times New Roman" panose="02020603050405020304" pitchFamily="18" charset="0"/>
                                  </a:rPr>
                                  <m:t>𝑟</m:t>
                                </m:r>
                              </m:e>
                              <m:sub>
                                <m:r>
                                  <a:rPr lang="en-IN" sz="2400" i="1">
                                    <a:latin typeface="Cambria Math" panose="02040503050406030204" pitchFamily="18" charset="0"/>
                                    <a:ea typeface="Calibri" panose="020F0502020204030204" pitchFamily="34" charset="0"/>
                                    <a:cs typeface="Times New Roman" panose="02020603050405020304" pitchFamily="18" charset="0"/>
                                  </a:rPr>
                                  <m:t>2</m:t>
                                </m:r>
                              </m:sub>
                            </m:sSub>
                            <m:r>
                              <a:rPr lang="en-IN" sz="2400" i="1">
                                <a:latin typeface="Cambria Math" panose="02040503050406030204" pitchFamily="18" charset="0"/>
                                <a:ea typeface="Calibri" panose="020F0502020204030204" pitchFamily="34" charset="0"/>
                                <a:cs typeface="Times New Roman" panose="02020603050405020304" pitchFamily="18" charset="0"/>
                              </a:rPr>
                              <m:t>)</m:t>
                            </m:r>
                          </m:e>
                          <m:sup>
                            <m:r>
                              <a:rPr lang="en-IN" sz="2400" i="1">
                                <a:latin typeface="Cambria Math" panose="02040503050406030204" pitchFamily="18" charset="0"/>
                                <a:ea typeface="Calibri" panose="020F0502020204030204" pitchFamily="34" charset="0"/>
                                <a:cs typeface="Times New Roman" panose="02020603050405020304" pitchFamily="18" charset="0"/>
                              </a:rPr>
                              <m:t>2</m:t>
                            </m:r>
                          </m:sup>
                        </m:sSup>
                      </m:num>
                      <m:den>
                        <m:r>
                          <a:rPr lang="en-IN" sz="2400" i="1">
                            <a:latin typeface="Cambria Math" panose="02040503050406030204" pitchFamily="18" charset="0"/>
                            <a:ea typeface="Calibri" panose="020F0502020204030204" pitchFamily="34" charset="0"/>
                            <a:cs typeface="Times New Roman" panose="02020603050405020304" pitchFamily="18" charset="0"/>
                          </a:rPr>
                          <m:t>𝑥</m:t>
                        </m:r>
                      </m:den>
                    </m:f>
                  </m:oMath>
                </a14:m>
                <a:endParaRPr lang="en-IN"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2000" i="1" dirty="0">
                    <a:latin typeface="Times New Roman" panose="02020603050405020304" pitchFamily="18" charset="0"/>
                    <a:ea typeface="Times New Roman" panose="02020603050405020304" pitchFamily="18" charset="0"/>
                    <a:cs typeface="Times New Roman" panose="02020603050405020304" pitchFamily="18" charset="0"/>
                  </a:rPr>
                  <a:t>	</a:t>
                </a:r>
                <a:r>
                  <a:rPr lang="en-IN" sz="2000" i="1" dirty="0" err="1">
                    <a:latin typeface="Times New Roman" panose="02020603050405020304" pitchFamily="18" charset="0"/>
                    <a:ea typeface="Times New Roman" panose="02020603050405020304" pitchFamily="18" charset="0"/>
                    <a:cs typeface="Times New Roman" panose="02020603050405020304" pitchFamily="18" charset="0"/>
                  </a:rPr>
                  <a:t>L</a:t>
                </a:r>
                <a:r>
                  <a:rPr lang="en-IN" sz="2000" i="1" baseline="-25000" dirty="0" err="1">
                    <a:latin typeface="Times New Roman" panose="02020603050405020304" pitchFamily="18" charset="0"/>
                    <a:ea typeface="Times New Roman" panose="02020603050405020304" pitchFamily="18" charset="0"/>
                    <a:cs typeface="Times New Roman" panose="02020603050405020304" pitchFamily="18" charset="0"/>
                  </a:rPr>
                  <a:t>c</a:t>
                </a:r>
                <a:r>
                  <a:rPr lang="en-IN" sz="2000" i="1" dirty="0">
                    <a:latin typeface="Times New Roman" panose="02020603050405020304" pitchFamily="18" charset="0"/>
                    <a:ea typeface="Times New Roman" panose="02020603050405020304" pitchFamily="18" charset="0"/>
                    <a:cs typeface="Times New Roman" panose="02020603050405020304" pitchFamily="18" charset="0"/>
                  </a:rPr>
                  <a:t> = π </a:t>
                </a:r>
                <a:r>
                  <a:rPr lang="en-IN" sz="2000" dirty="0">
                    <a:latin typeface="Times New Roman" panose="02020603050405020304" pitchFamily="18" charset="0"/>
                    <a:ea typeface="Times New Roman" panose="02020603050405020304" pitchFamily="18" charset="0"/>
                    <a:cs typeface="Times New Roman" panose="02020603050405020304" pitchFamily="18" charset="0"/>
                  </a:rPr>
                  <a:t>(320 + 240)</a:t>
                </a:r>
                <a:r>
                  <a:rPr lang="en-IN" sz="2000" i="1" dirty="0">
                    <a:latin typeface="Times New Roman" panose="02020603050405020304" pitchFamily="18" charset="0"/>
                    <a:ea typeface="Times New Roman" panose="02020603050405020304" pitchFamily="18" charset="0"/>
                    <a:cs typeface="Times New Roman" panose="02020603050405020304" pitchFamily="18" charset="0"/>
                  </a:rPr>
                  <a:t> + 2</a:t>
                </a:r>
                <a14:m>
                  <m:oMath xmlns:m="http://schemas.openxmlformats.org/officeDocument/2006/math">
                    <m:r>
                      <a:rPr lang="en-IN" sz="2000" i="1">
                        <a:latin typeface="Cambria Math" panose="02040503050406030204" pitchFamily="18" charset="0"/>
                        <a:ea typeface="Calibri" panose="020F0502020204030204" pitchFamily="34" charset="0"/>
                        <a:cs typeface="Times New Roman" panose="02020603050405020304" pitchFamily="18" charset="0"/>
                      </a:rPr>
                      <m:t> (</m:t>
                    </m:r>
                    <m:r>
                      <a:rPr lang="en-US" sz="2000" b="0" i="1" smtClean="0">
                        <a:latin typeface="Cambria Math" panose="02040503050406030204" pitchFamily="18" charset="0"/>
                        <a:ea typeface="Calibri" panose="020F0502020204030204" pitchFamily="34" charset="0"/>
                        <a:cs typeface="Times New Roman" panose="02020603050405020304" pitchFamily="18" charset="0"/>
                      </a:rPr>
                      <m:t>3</m:t>
                    </m:r>
                    <m:r>
                      <a:rPr lang="en-IN" sz="2000" i="1">
                        <a:latin typeface="Cambria Math" panose="02040503050406030204" pitchFamily="18" charset="0"/>
                        <a:ea typeface="Calibri" panose="020F0502020204030204" pitchFamily="34" charset="0"/>
                        <a:cs typeface="Times New Roman" panose="02020603050405020304" pitchFamily="18" charset="0"/>
                      </a:rPr>
                      <m:t>000)+ </m:t>
                    </m:r>
                    <m:f>
                      <m:fPr>
                        <m:ctrlPr>
                          <a:rPr lang="en-IN" sz="2400" i="1">
                            <a:latin typeface="Cambria Math" panose="02040503050406030204" pitchFamily="18" charset="0"/>
                            <a:ea typeface="Calibri" panose="020F0502020204030204" pitchFamily="34" charset="0"/>
                            <a:cs typeface="Times New Roman" panose="02020603050405020304" pitchFamily="18" charset="0"/>
                          </a:rPr>
                        </m:ctrlPr>
                      </m:fPr>
                      <m:num>
                        <m:sSup>
                          <m:sSupPr>
                            <m:ctrlPr>
                              <a:rPr lang="en-IN" sz="2400" i="1">
                                <a:latin typeface="Cambria Math" panose="02040503050406030204" pitchFamily="18" charset="0"/>
                                <a:ea typeface="Calibri" panose="020F0502020204030204" pitchFamily="34" charset="0"/>
                                <a:cs typeface="Times New Roman" panose="02020603050405020304" pitchFamily="18" charset="0"/>
                              </a:rPr>
                            </m:ctrlPr>
                          </m:sSupPr>
                          <m:e>
                            <m:r>
                              <a:rPr lang="en-IN" sz="2400" i="1">
                                <a:latin typeface="Cambria Math" panose="02040503050406030204" pitchFamily="18" charset="0"/>
                                <a:ea typeface="Calibri" panose="020F0502020204030204" pitchFamily="34" charset="0"/>
                                <a:cs typeface="Times New Roman" panose="02020603050405020304" pitchFamily="18" charset="0"/>
                              </a:rPr>
                              <m:t>(</m:t>
                            </m:r>
                            <m:r>
                              <a:rPr lang="en-US" sz="2400" b="0" i="1" smtClean="0">
                                <a:latin typeface="Cambria Math" panose="02040503050406030204" pitchFamily="18" charset="0"/>
                                <a:ea typeface="Calibri" panose="020F0502020204030204" pitchFamily="34" charset="0"/>
                                <a:cs typeface="Times New Roman" panose="02020603050405020304" pitchFamily="18" charset="0"/>
                              </a:rPr>
                              <m:t>320</m:t>
                            </m:r>
                            <m:r>
                              <a:rPr lang="en-IN" sz="2400" i="1">
                                <a:latin typeface="Cambria Math" panose="02040503050406030204" pitchFamily="18" charset="0"/>
                                <a:ea typeface="Calibri" panose="020F0502020204030204" pitchFamily="34" charset="0"/>
                                <a:cs typeface="Times New Roman" panose="02020603050405020304" pitchFamily="18" charset="0"/>
                              </a:rPr>
                              <m:t>+</m:t>
                            </m:r>
                            <m:r>
                              <a:rPr lang="en-US" sz="2400" b="0" i="1" smtClean="0">
                                <a:latin typeface="Cambria Math" panose="02040503050406030204" pitchFamily="18" charset="0"/>
                                <a:ea typeface="Calibri" panose="020F0502020204030204" pitchFamily="34" charset="0"/>
                                <a:cs typeface="Times New Roman" panose="02020603050405020304" pitchFamily="18" charset="0"/>
                              </a:rPr>
                              <m:t>240</m:t>
                            </m:r>
                            <m:r>
                              <a:rPr lang="en-IN" sz="2400" i="1">
                                <a:latin typeface="Cambria Math" panose="02040503050406030204" pitchFamily="18" charset="0"/>
                                <a:ea typeface="Calibri" panose="020F0502020204030204" pitchFamily="34" charset="0"/>
                                <a:cs typeface="Times New Roman" panose="02020603050405020304" pitchFamily="18" charset="0"/>
                              </a:rPr>
                              <m:t>)</m:t>
                            </m:r>
                          </m:e>
                          <m:sup>
                            <m:r>
                              <a:rPr lang="en-IN" sz="2400" i="1">
                                <a:latin typeface="Cambria Math" panose="02040503050406030204" pitchFamily="18" charset="0"/>
                                <a:ea typeface="Calibri" panose="020F0502020204030204" pitchFamily="34" charset="0"/>
                                <a:cs typeface="Times New Roman" panose="02020603050405020304" pitchFamily="18" charset="0"/>
                              </a:rPr>
                              <m:t>2</m:t>
                            </m:r>
                          </m:sup>
                        </m:sSup>
                      </m:num>
                      <m:den>
                        <m:r>
                          <a:rPr lang="en-US" sz="2400" b="0" i="1" smtClean="0">
                            <a:latin typeface="Cambria Math" panose="02040503050406030204" pitchFamily="18" charset="0"/>
                            <a:ea typeface="Calibri" panose="020F0502020204030204" pitchFamily="34" charset="0"/>
                            <a:cs typeface="Times New Roman" panose="02020603050405020304" pitchFamily="18" charset="0"/>
                          </a:rPr>
                          <m:t>3</m:t>
                        </m:r>
                        <m:r>
                          <a:rPr lang="en-IN" sz="2400" i="1">
                            <a:latin typeface="Cambria Math" panose="02040503050406030204" pitchFamily="18" charset="0"/>
                            <a:ea typeface="Calibri" panose="020F0502020204030204" pitchFamily="34" charset="0"/>
                            <a:cs typeface="Times New Roman" panose="02020603050405020304" pitchFamily="18" charset="0"/>
                          </a:rPr>
                          <m:t>000</m:t>
                        </m:r>
                      </m:den>
                    </m:f>
                  </m:oMath>
                </a14:m>
                <a:endParaRPr lang="en-IN"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2000" i="1" dirty="0">
                    <a:latin typeface="Times New Roman" panose="02020603050405020304" pitchFamily="18" charset="0"/>
                    <a:ea typeface="Times New Roman" panose="02020603050405020304" pitchFamily="18" charset="0"/>
                    <a:cs typeface="Times New Roman" panose="02020603050405020304" pitchFamily="18" charset="0"/>
                  </a:rPr>
                  <a:t>	</a:t>
                </a:r>
                <a:r>
                  <a:rPr lang="en-IN" sz="2000" b="1" i="1" dirty="0" err="1">
                    <a:latin typeface="Times New Roman" panose="02020603050405020304" pitchFamily="18" charset="0"/>
                    <a:ea typeface="Times New Roman" panose="02020603050405020304" pitchFamily="18" charset="0"/>
                    <a:cs typeface="Times New Roman" panose="02020603050405020304" pitchFamily="18" charset="0"/>
                  </a:rPr>
                  <a:t>L</a:t>
                </a:r>
                <a:r>
                  <a:rPr lang="en-IN" sz="2000" b="1" i="1" baseline="-25000" dirty="0" err="1">
                    <a:latin typeface="Times New Roman" panose="02020603050405020304" pitchFamily="18" charset="0"/>
                    <a:ea typeface="Times New Roman" panose="02020603050405020304" pitchFamily="18" charset="0"/>
                    <a:cs typeface="Times New Roman" panose="02020603050405020304" pitchFamily="18" charset="0"/>
                  </a:rPr>
                  <a:t>c</a:t>
                </a:r>
                <a:r>
                  <a:rPr lang="en-IN" sz="2000" b="1" i="1" dirty="0">
                    <a:latin typeface="Times New Roman" panose="02020603050405020304" pitchFamily="18" charset="0"/>
                    <a:ea typeface="Times New Roman" panose="02020603050405020304" pitchFamily="18" charset="0"/>
                    <a:cs typeface="Times New Roman" panose="02020603050405020304" pitchFamily="18" charset="0"/>
                  </a:rPr>
                  <a:t> = 7863.83</a:t>
                </a:r>
                <a14:m>
                  <m:oMath xmlns:m="http://schemas.openxmlformats.org/officeDocument/2006/math">
                    <m:r>
                      <a:rPr lang="en-IN" sz="2000" b="1" i="1">
                        <a:latin typeface="Cambria Math" panose="02040503050406030204" pitchFamily="18" charset="0"/>
                        <a:ea typeface="Times New Roman" panose="02020603050405020304" pitchFamily="18" charset="0"/>
                        <a:cs typeface="Times New Roman" panose="02020603050405020304" pitchFamily="18" charset="0"/>
                      </a:rPr>
                      <m:t> </m:t>
                    </m:r>
                    <m:r>
                      <a:rPr lang="en-IN" sz="2000" b="1" i="1">
                        <a:latin typeface="Cambria Math" panose="02040503050406030204" pitchFamily="18" charset="0"/>
                        <a:ea typeface="Times New Roman" panose="02020603050405020304" pitchFamily="18" charset="0"/>
                        <a:cs typeface="Times New Roman" panose="02020603050405020304" pitchFamily="18" charset="0"/>
                      </a:rPr>
                      <m:t>𝒎𝒎</m:t>
                    </m:r>
                  </m:oMath>
                </a14:m>
                <a:endParaRPr lang="en-IN" sz="2000" dirty="0">
                  <a:latin typeface="Calibri" panose="020F0502020204030204" pitchFamily="34" charset="0"/>
                  <a:ea typeface="Calibri" panose="020F0502020204030204" pitchFamily="34" charset="0"/>
                  <a:cs typeface="Times New Roman" panose="02020603050405020304" pitchFamily="18" charset="0"/>
                </a:endParaRPr>
              </a:p>
              <a:p>
                <a:pPr algn="just"/>
                <a:endParaRPr lang="en-US" sz="2000" b="1" u="sng" dirty="0">
                  <a:latin typeface="Times New Roman" panose="02020603050405020304" pitchFamily="18" charset="0"/>
                  <a:cs typeface="Times New Roman" panose="02020603050405020304" pitchFamily="18" charset="0"/>
                </a:endParaRPr>
              </a:p>
            </p:txBody>
          </p:sp>
        </mc:Choice>
        <mc:Fallback xmlns="">
          <p:sp>
            <p:nvSpPr>
              <p:cNvPr id="11" name="Rectangle 10">
                <a:extLst>
                  <a:ext uri="{FF2B5EF4-FFF2-40B4-BE49-F238E27FC236}">
                    <a16:creationId xmlns:a16="http://schemas.microsoft.com/office/drawing/2014/main" xmlns="" xmlns:a14="http://schemas.microsoft.com/office/drawing/2010/main" id="{34A18499-D267-4FCA-9273-61437F78472C}"/>
                  </a:ext>
                </a:extLst>
              </p:cNvPr>
              <p:cNvSpPr>
                <a:spLocks noRot="1" noChangeAspect="1" noMove="1" noResize="1" noEditPoints="1" noAdjustHandles="1" noChangeArrowheads="1" noChangeShapeType="1" noTextEdit="1"/>
              </p:cNvSpPr>
              <p:nvPr/>
            </p:nvSpPr>
            <p:spPr>
              <a:xfrm>
                <a:off x="168338" y="1343779"/>
                <a:ext cx="11433111" cy="5847883"/>
              </a:xfrm>
              <a:prstGeom prst="rect">
                <a:avLst/>
              </a:prstGeom>
              <a:blipFill rotWithShape="0">
                <a:blip r:embed="rId3"/>
                <a:stretch>
                  <a:fillRect l="-587" t="-521"/>
                </a:stretch>
              </a:blipFill>
            </p:spPr>
            <p:txBody>
              <a:bodyPr/>
              <a:lstStyle/>
              <a:p>
                <a:r>
                  <a:rPr lang="en-US">
                    <a:noFill/>
                  </a:rPr>
                  <a:t> </a:t>
                </a:r>
              </a:p>
            </p:txBody>
          </p:sp>
        </mc:Fallback>
      </mc:AlternateContent>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spTree>
    <p:extLst>
      <p:ext uri="{BB962C8B-B14F-4D97-AF65-F5344CB8AC3E}">
        <p14:creationId xmlns:p14="http://schemas.microsoft.com/office/powerpoint/2010/main" val="608824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10147236" cy="9325630"/>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COMPOSITES</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A composite is a structural material that consists of two or more combined constituents that are combined at a macroscopic level and are not soluble in each other.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One constituent is called the </a:t>
            </a:r>
            <a:r>
              <a:rPr lang="en-US" sz="2000" b="1" dirty="0">
                <a:latin typeface="Times New Roman" panose="02020603050405020304" pitchFamily="18" charset="0"/>
                <a:cs typeface="Times New Roman" panose="02020603050405020304" pitchFamily="18" charset="0"/>
              </a:rPr>
              <a:t>reinforcing phase </a:t>
            </a:r>
            <a:r>
              <a:rPr lang="en-US" sz="2000" dirty="0">
                <a:latin typeface="Times New Roman" panose="02020603050405020304" pitchFamily="18" charset="0"/>
                <a:cs typeface="Times New Roman" panose="02020603050405020304" pitchFamily="18" charset="0"/>
              </a:rPr>
              <a:t>and the one in which it is embedded is called the </a:t>
            </a:r>
            <a:r>
              <a:rPr lang="en-US" sz="2000" b="1" dirty="0">
                <a:latin typeface="Times New Roman" panose="02020603050405020304" pitchFamily="18" charset="0"/>
                <a:cs typeface="Times New Roman" panose="02020603050405020304" pitchFamily="18" charset="0"/>
              </a:rPr>
              <a:t>matrix</a:t>
            </a:r>
            <a:r>
              <a:rPr lang="en-US" sz="2000" dirty="0">
                <a:latin typeface="Times New Roman" panose="02020603050405020304" pitchFamily="18" charset="0"/>
                <a:cs typeface="Times New Roman" panose="02020603050405020304" pitchFamily="18" charset="0"/>
              </a:rPr>
              <a:t>. The reinforcing phase material may be in the form of fibers, particles, or flakes. The matrix phase materials are generally continuous.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Examples of composite systems include concrete reinforced with steel and epoxy reinforced with graphite fibers, etc.</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Some examples of naturally found composites - </a:t>
            </a:r>
            <a:r>
              <a:rPr lang="en-US" sz="2000" b="1" dirty="0">
                <a:latin typeface="Times New Roman" panose="02020603050405020304" pitchFamily="18" charset="0"/>
                <a:cs typeface="Times New Roman" panose="02020603050405020304" pitchFamily="18" charset="0"/>
              </a:rPr>
              <a:t>wood</a:t>
            </a:r>
            <a:r>
              <a:rPr lang="en-US" sz="2000" dirty="0">
                <a:latin typeface="Times New Roman" panose="02020603050405020304" pitchFamily="18" charset="0"/>
                <a:cs typeface="Times New Roman" panose="02020603050405020304" pitchFamily="18" charset="0"/>
              </a:rPr>
              <a:t>, where the lignin matrix is reinforced with cellulose fibers and </a:t>
            </a:r>
            <a:r>
              <a:rPr lang="en-US" sz="2000" b="1" dirty="0">
                <a:latin typeface="Times New Roman" panose="02020603050405020304" pitchFamily="18" charset="0"/>
                <a:cs typeface="Times New Roman" panose="02020603050405020304" pitchFamily="18" charset="0"/>
              </a:rPr>
              <a:t>bones</a:t>
            </a:r>
            <a:r>
              <a:rPr lang="en-US" sz="2000" dirty="0">
                <a:latin typeface="Times New Roman" panose="02020603050405020304" pitchFamily="18" charset="0"/>
                <a:cs typeface="Times New Roman" panose="02020603050405020304" pitchFamily="18" charset="0"/>
              </a:rPr>
              <a:t> in which the bone-salt plates made of calcium and phosphate ions reinforce soft collagen.			</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i="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i="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ENGINEERING MATERIALS</a:t>
            </a:r>
          </a:p>
        </p:txBody>
      </p:sp>
    </p:spTree>
    <p:extLst>
      <p:ext uri="{BB962C8B-B14F-4D97-AF65-F5344CB8AC3E}">
        <p14:creationId xmlns:p14="http://schemas.microsoft.com/office/powerpoint/2010/main" val="2193330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4A18499-D267-4FCA-9273-61437F78472C}"/>
                  </a:ext>
                </a:extLst>
              </p:cNvPr>
              <p:cNvSpPr/>
              <p:nvPr/>
            </p:nvSpPr>
            <p:spPr>
              <a:xfrm>
                <a:off x="168338" y="1343779"/>
                <a:ext cx="11433111" cy="5591402"/>
              </a:xfrm>
              <a:prstGeom prst="rect">
                <a:avLst/>
              </a:prstGeom>
            </p:spPr>
            <p:txBody>
              <a:bodyPr wrap="square">
                <a:spAutoFit/>
              </a:bodyPr>
              <a:lstStyle/>
              <a:p>
                <a:pPr algn="just"/>
                <a:r>
                  <a:rPr lang="en-US" sz="2000" b="1" u="sng" dirty="0">
                    <a:latin typeface="Times New Roman" panose="02020603050405020304" pitchFamily="18" charset="0"/>
                    <a:cs typeface="Times New Roman" panose="02020603050405020304" pitchFamily="18" charset="0"/>
                  </a:rPr>
                  <a:t>NUMERICALS</a:t>
                </a:r>
              </a:p>
              <a:p>
                <a:pPr algn="just"/>
                <a:endParaRPr lang="en-US" sz="2000" b="1" u="sng" dirty="0">
                  <a:latin typeface="Times New Roman" panose="02020603050405020304" pitchFamily="18" charset="0"/>
                  <a:cs typeface="Times New Roman" panose="02020603050405020304" pitchFamily="18" charset="0"/>
                </a:endParaRPr>
              </a:p>
              <a:p>
                <a:pPr algn="just"/>
                <a:r>
                  <a:rPr lang="en-US" sz="2000" b="1" u="sng" dirty="0">
                    <a:latin typeface="Times New Roman" panose="02020603050405020304" pitchFamily="18" charset="0"/>
                    <a:cs typeface="Times New Roman" panose="02020603050405020304" pitchFamily="18" charset="0"/>
                  </a:rPr>
                  <a:t>Solution:</a:t>
                </a:r>
              </a:p>
              <a:p>
                <a:pPr algn="just"/>
                <a:endParaRPr lang="en-US" sz="2000" b="1" u="sng" dirty="0">
                  <a:latin typeface="Times New Roman" panose="02020603050405020304" pitchFamily="18" charset="0"/>
                  <a:cs typeface="Times New Roman" panose="02020603050405020304" pitchFamily="18" charset="0"/>
                </a:endParaRPr>
              </a:p>
              <a:p>
                <a:pPr algn="just">
                  <a:lnSpc>
                    <a:spcPct val="150000"/>
                  </a:lnSpc>
                  <a:spcAft>
                    <a:spcPts val="800"/>
                  </a:spcAft>
                </a:pPr>
                <a:r>
                  <a:rPr lang="en-IN" sz="2000" b="1" dirty="0">
                    <a:latin typeface="Times New Roman" panose="02020603050405020304" pitchFamily="18" charset="0"/>
                    <a:ea typeface="Times New Roman" panose="02020603050405020304" pitchFamily="18" charset="0"/>
                    <a:cs typeface="Times New Roman" panose="02020603050405020304" pitchFamily="18" charset="0"/>
                  </a:rPr>
                  <a:t>For open belt </a:t>
                </a:r>
                <a:endParaRPr lang="en-IN"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IN" sz="2000" i="1" dirty="0">
                    <a:latin typeface="Times New Roman" panose="02020603050405020304" pitchFamily="18" charset="0"/>
                    <a:ea typeface="Times New Roman" panose="02020603050405020304" pitchFamily="18" charset="0"/>
                    <a:cs typeface="Times New Roman" panose="02020603050405020304" pitchFamily="18" charset="0"/>
                  </a:rPr>
                  <a:t>L</a:t>
                </a:r>
                <a:r>
                  <a:rPr lang="en-IN" sz="2000" i="1" baseline="-25000" dirty="0">
                    <a:latin typeface="Times New Roman" panose="02020603050405020304" pitchFamily="18" charset="0"/>
                    <a:ea typeface="Times New Roman" panose="02020603050405020304" pitchFamily="18" charset="0"/>
                    <a:cs typeface="Times New Roman" panose="02020603050405020304" pitchFamily="18" charset="0"/>
                  </a:rPr>
                  <a:t>0</a:t>
                </a:r>
                <a:r>
                  <a:rPr lang="en-IN" sz="2000" i="1" dirty="0">
                    <a:latin typeface="Times New Roman" panose="02020603050405020304" pitchFamily="18" charset="0"/>
                    <a:ea typeface="Times New Roman" panose="02020603050405020304" pitchFamily="18" charset="0"/>
                    <a:cs typeface="Times New Roman" panose="02020603050405020304" pitchFamily="18" charset="0"/>
                  </a:rPr>
                  <a:t> = π (r</a:t>
                </a:r>
                <a:r>
                  <a:rPr lang="en-IN" sz="2000" i="1" baseline="-25000" dirty="0">
                    <a:latin typeface="Times New Roman" panose="02020603050405020304" pitchFamily="18" charset="0"/>
                    <a:ea typeface="Times New Roman" panose="02020603050405020304" pitchFamily="18" charset="0"/>
                    <a:cs typeface="Times New Roman" panose="02020603050405020304" pitchFamily="18" charset="0"/>
                  </a:rPr>
                  <a:t>1</a:t>
                </a:r>
                <a:r>
                  <a:rPr lang="en-IN" sz="2000" i="1" dirty="0">
                    <a:latin typeface="Times New Roman" panose="02020603050405020304" pitchFamily="18" charset="0"/>
                    <a:ea typeface="Times New Roman" panose="02020603050405020304" pitchFamily="18" charset="0"/>
                    <a:cs typeface="Times New Roman" panose="02020603050405020304" pitchFamily="18" charset="0"/>
                  </a:rPr>
                  <a:t> + r</a:t>
                </a:r>
                <a:r>
                  <a:rPr lang="en-IN" sz="2000" i="1" baseline="-25000" dirty="0">
                    <a:latin typeface="Times New Roman" panose="02020603050405020304" pitchFamily="18" charset="0"/>
                    <a:ea typeface="Times New Roman" panose="02020603050405020304" pitchFamily="18" charset="0"/>
                    <a:cs typeface="Times New Roman" panose="02020603050405020304" pitchFamily="18" charset="0"/>
                  </a:rPr>
                  <a:t>2</a:t>
                </a:r>
                <a:r>
                  <a:rPr lang="en-IN" sz="2000" i="1" dirty="0">
                    <a:latin typeface="Times New Roman" panose="02020603050405020304" pitchFamily="18" charset="0"/>
                    <a:ea typeface="Times New Roman" panose="02020603050405020304" pitchFamily="18" charset="0"/>
                    <a:cs typeface="Times New Roman" panose="02020603050405020304" pitchFamily="18" charset="0"/>
                  </a:rPr>
                  <a:t>) + 2</a:t>
                </a:r>
                <a14:m>
                  <m:oMath xmlns:m="http://schemas.openxmlformats.org/officeDocument/2006/math">
                    <m:r>
                      <a:rPr lang="en-IN" sz="2000" i="1">
                        <a:latin typeface="Cambria Math" panose="02040503050406030204" pitchFamily="18" charset="0"/>
                        <a:ea typeface="Calibri" panose="020F0502020204030204" pitchFamily="34" charset="0"/>
                        <a:cs typeface="Times New Roman" panose="02020603050405020304" pitchFamily="18" charset="0"/>
                      </a:rPr>
                      <m:t> </m:t>
                    </m:r>
                    <m:r>
                      <a:rPr lang="en-IN" sz="2000" i="1">
                        <a:latin typeface="Cambria Math" panose="02040503050406030204" pitchFamily="18" charset="0"/>
                        <a:ea typeface="Calibri" panose="020F0502020204030204" pitchFamily="34" charset="0"/>
                        <a:cs typeface="Times New Roman" panose="02020603050405020304" pitchFamily="18" charset="0"/>
                      </a:rPr>
                      <m:t>𝑥</m:t>
                    </m:r>
                    <m:r>
                      <a:rPr lang="en-IN" sz="2000" i="1">
                        <a:latin typeface="Cambria Math" panose="02040503050406030204" pitchFamily="18" charset="0"/>
                        <a:ea typeface="Calibri" panose="020F0502020204030204" pitchFamily="34" charset="0"/>
                        <a:cs typeface="Times New Roman" panose="02020603050405020304" pitchFamily="18" charset="0"/>
                      </a:rPr>
                      <m:t>+ </m:t>
                    </m:r>
                    <m:f>
                      <m:fPr>
                        <m:ctrlPr>
                          <a:rPr lang="en-IN" sz="2400" i="1">
                            <a:latin typeface="Cambria Math" panose="02040503050406030204" pitchFamily="18" charset="0"/>
                            <a:ea typeface="Calibri" panose="020F0502020204030204" pitchFamily="34" charset="0"/>
                            <a:cs typeface="Times New Roman" panose="02020603050405020304" pitchFamily="18" charset="0"/>
                          </a:rPr>
                        </m:ctrlPr>
                      </m:fPr>
                      <m:num>
                        <m:sSup>
                          <m:sSupPr>
                            <m:ctrlPr>
                              <a:rPr lang="en-IN" sz="2400" i="1">
                                <a:latin typeface="Cambria Math" panose="02040503050406030204" pitchFamily="18" charset="0"/>
                                <a:ea typeface="Calibri" panose="020F0502020204030204" pitchFamily="34" charset="0"/>
                                <a:cs typeface="Times New Roman" panose="02020603050405020304" pitchFamily="18" charset="0"/>
                              </a:rPr>
                            </m:ctrlPr>
                          </m:sSupPr>
                          <m:e>
                            <m:sSub>
                              <m:sSubPr>
                                <m:ctrlPr>
                                  <a:rPr lang="en-IN" sz="2400" i="1">
                                    <a:latin typeface="Cambria Math" panose="02040503050406030204" pitchFamily="18" charset="0"/>
                                    <a:ea typeface="Calibri" panose="020F0502020204030204" pitchFamily="34" charset="0"/>
                                    <a:cs typeface="Times New Roman" panose="02020603050405020304" pitchFamily="18" charset="0"/>
                                  </a:rPr>
                                </m:ctrlPr>
                              </m:sSubPr>
                              <m:e>
                                <m:r>
                                  <a:rPr lang="en-IN" sz="2400" i="1">
                                    <a:latin typeface="Cambria Math" panose="02040503050406030204" pitchFamily="18" charset="0"/>
                                    <a:ea typeface="Calibri" panose="020F0502020204030204" pitchFamily="34" charset="0"/>
                                    <a:cs typeface="Times New Roman" panose="02020603050405020304" pitchFamily="18" charset="0"/>
                                  </a:rPr>
                                  <m:t>(</m:t>
                                </m:r>
                                <m:r>
                                  <a:rPr lang="en-IN" sz="2400" i="1">
                                    <a:latin typeface="Cambria Math" panose="02040503050406030204" pitchFamily="18" charset="0"/>
                                    <a:ea typeface="Calibri" panose="020F0502020204030204" pitchFamily="34" charset="0"/>
                                    <a:cs typeface="Times New Roman" panose="02020603050405020304" pitchFamily="18" charset="0"/>
                                  </a:rPr>
                                  <m:t>𝑟</m:t>
                                </m:r>
                              </m:e>
                              <m:sub>
                                <m:r>
                                  <a:rPr lang="en-IN" sz="2400" i="1">
                                    <a:latin typeface="Cambria Math" panose="02040503050406030204" pitchFamily="18" charset="0"/>
                                    <a:ea typeface="Calibri" panose="020F0502020204030204" pitchFamily="34" charset="0"/>
                                    <a:cs typeface="Times New Roman" panose="02020603050405020304" pitchFamily="18" charset="0"/>
                                  </a:rPr>
                                  <m:t>1</m:t>
                                </m:r>
                              </m:sub>
                            </m:sSub>
                            <m:r>
                              <a:rPr lang="en-IN" sz="2400" i="1">
                                <a:latin typeface="Cambria Math" panose="02040503050406030204" pitchFamily="18" charset="0"/>
                                <a:ea typeface="Calibri" panose="020F0502020204030204" pitchFamily="34" charset="0"/>
                                <a:cs typeface="Times New Roman" panose="02020603050405020304" pitchFamily="18" charset="0"/>
                              </a:rPr>
                              <m:t>− </m:t>
                            </m:r>
                            <m:sSub>
                              <m:sSubPr>
                                <m:ctrlPr>
                                  <a:rPr lang="en-IN" sz="2400" i="1">
                                    <a:latin typeface="Cambria Math" panose="02040503050406030204" pitchFamily="18" charset="0"/>
                                    <a:ea typeface="Calibri" panose="020F0502020204030204" pitchFamily="34" charset="0"/>
                                    <a:cs typeface="Times New Roman" panose="02020603050405020304" pitchFamily="18" charset="0"/>
                                  </a:rPr>
                                </m:ctrlPr>
                              </m:sSubPr>
                              <m:e>
                                <m:r>
                                  <a:rPr lang="en-IN" sz="2400" i="1">
                                    <a:latin typeface="Cambria Math" panose="02040503050406030204" pitchFamily="18" charset="0"/>
                                    <a:ea typeface="Calibri" panose="020F0502020204030204" pitchFamily="34" charset="0"/>
                                    <a:cs typeface="Times New Roman" panose="02020603050405020304" pitchFamily="18" charset="0"/>
                                  </a:rPr>
                                  <m:t>𝑟</m:t>
                                </m:r>
                              </m:e>
                              <m:sub>
                                <m:r>
                                  <a:rPr lang="en-IN" sz="2400" i="1">
                                    <a:latin typeface="Cambria Math" panose="02040503050406030204" pitchFamily="18" charset="0"/>
                                    <a:ea typeface="Calibri" panose="020F0502020204030204" pitchFamily="34" charset="0"/>
                                    <a:cs typeface="Times New Roman" panose="02020603050405020304" pitchFamily="18" charset="0"/>
                                  </a:rPr>
                                  <m:t>2</m:t>
                                </m:r>
                              </m:sub>
                            </m:sSub>
                            <m:r>
                              <a:rPr lang="en-IN" sz="2400" i="1">
                                <a:latin typeface="Cambria Math" panose="02040503050406030204" pitchFamily="18" charset="0"/>
                                <a:ea typeface="Calibri" panose="020F0502020204030204" pitchFamily="34" charset="0"/>
                                <a:cs typeface="Times New Roman" panose="02020603050405020304" pitchFamily="18" charset="0"/>
                              </a:rPr>
                              <m:t>)</m:t>
                            </m:r>
                          </m:e>
                          <m:sup>
                            <m:r>
                              <a:rPr lang="en-IN" sz="2400" i="1">
                                <a:latin typeface="Cambria Math" panose="02040503050406030204" pitchFamily="18" charset="0"/>
                                <a:ea typeface="Calibri" panose="020F0502020204030204" pitchFamily="34" charset="0"/>
                                <a:cs typeface="Times New Roman" panose="02020603050405020304" pitchFamily="18" charset="0"/>
                              </a:rPr>
                              <m:t>2</m:t>
                            </m:r>
                          </m:sup>
                        </m:sSup>
                      </m:num>
                      <m:den>
                        <m:r>
                          <a:rPr lang="en-IN" sz="2400" i="1">
                            <a:latin typeface="Cambria Math" panose="02040503050406030204" pitchFamily="18" charset="0"/>
                            <a:ea typeface="Calibri" panose="020F0502020204030204" pitchFamily="34" charset="0"/>
                            <a:cs typeface="Times New Roman" panose="02020603050405020304" pitchFamily="18" charset="0"/>
                          </a:rPr>
                          <m:t>𝑥</m:t>
                        </m:r>
                      </m:den>
                    </m:f>
                  </m:oMath>
                </a14:m>
                <a:endParaRPr lang="en-IN"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IN" sz="2000" i="1" dirty="0">
                    <a:latin typeface="Times New Roman" panose="02020603050405020304" pitchFamily="18" charset="0"/>
                    <a:ea typeface="Times New Roman" panose="02020603050405020304" pitchFamily="18" charset="0"/>
                    <a:cs typeface="Times New Roman" panose="02020603050405020304" pitchFamily="18" charset="0"/>
                  </a:rPr>
                  <a:t>L</a:t>
                </a:r>
                <a:r>
                  <a:rPr lang="en-IN" sz="2000" i="1" baseline="-25000" dirty="0">
                    <a:latin typeface="Times New Roman" panose="02020603050405020304" pitchFamily="18" charset="0"/>
                    <a:ea typeface="Times New Roman" panose="02020603050405020304" pitchFamily="18" charset="0"/>
                    <a:cs typeface="Times New Roman" panose="02020603050405020304" pitchFamily="18" charset="0"/>
                  </a:rPr>
                  <a:t>0</a:t>
                </a:r>
                <a:r>
                  <a:rPr lang="en-IN" sz="2000" i="1" dirty="0">
                    <a:latin typeface="Times New Roman" panose="02020603050405020304" pitchFamily="18" charset="0"/>
                    <a:ea typeface="Times New Roman" panose="02020603050405020304" pitchFamily="18" charset="0"/>
                    <a:cs typeface="Times New Roman" panose="02020603050405020304" pitchFamily="18" charset="0"/>
                  </a:rPr>
                  <a:t> = π</a:t>
                </a:r>
                <a:r>
                  <a:rPr lang="en-IN" sz="2000" dirty="0">
                    <a:latin typeface="Times New Roman" panose="02020603050405020304" pitchFamily="18" charset="0"/>
                    <a:ea typeface="Times New Roman" panose="02020603050405020304" pitchFamily="18" charset="0"/>
                    <a:cs typeface="Times New Roman" panose="02020603050405020304" pitchFamily="18" charset="0"/>
                  </a:rPr>
                  <a:t> (320 + 240) + 2</a:t>
                </a:r>
                <a14:m>
                  <m:oMath xmlns:m="http://schemas.openxmlformats.org/officeDocument/2006/math">
                    <m:r>
                      <a:rPr lang="en-IN" sz="2000" i="1">
                        <a:latin typeface="Cambria Math" panose="02040503050406030204" pitchFamily="18" charset="0"/>
                        <a:ea typeface="Calibri" panose="020F0502020204030204" pitchFamily="34" charset="0"/>
                        <a:cs typeface="Times New Roman" panose="02020603050405020304" pitchFamily="18" charset="0"/>
                      </a:rPr>
                      <m:t> (</m:t>
                    </m:r>
                    <m:r>
                      <a:rPr lang="en-US" sz="2000" b="0" i="1" smtClean="0">
                        <a:latin typeface="Cambria Math" panose="02040503050406030204" pitchFamily="18" charset="0"/>
                        <a:ea typeface="Calibri" panose="020F0502020204030204" pitchFamily="34" charset="0"/>
                        <a:cs typeface="Times New Roman" panose="02020603050405020304" pitchFamily="18" charset="0"/>
                      </a:rPr>
                      <m:t>3</m:t>
                    </m:r>
                    <m:r>
                      <a:rPr lang="en-IN" sz="2000" i="1">
                        <a:latin typeface="Cambria Math" panose="02040503050406030204" pitchFamily="18" charset="0"/>
                        <a:ea typeface="Calibri" panose="020F0502020204030204" pitchFamily="34" charset="0"/>
                        <a:cs typeface="Times New Roman" panose="02020603050405020304" pitchFamily="18" charset="0"/>
                      </a:rPr>
                      <m:t>000)+ </m:t>
                    </m:r>
                    <m:f>
                      <m:fPr>
                        <m:ctrlPr>
                          <a:rPr lang="en-IN" sz="2400" i="1">
                            <a:latin typeface="Cambria Math" panose="02040503050406030204" pitchFamily="18" charset="0"/>
                            <a:ea typeface="Calibri" panose="020F0502020204030204" pitchFamily="34" charset="0"/>
                            <a:cs typeface="Times New Roman" panose="02020603050405020304" pitchFamily="18" charset="0"/>
                          </a:rPr>
                        </m:ctrlPr>
                      </m:fPr>
                      <m:num>
                        <m:sSup>
                          <m:sSupPr>
                            <m:ctrlPr>
                              <a:rPr lang="en-IN" sz="2400" i="1">
                                <a:latin typeface="Cambria Math" panose="02040503050406030204" pitchFamily="18" charset="0"/>
                                <a:ea typeface="Calibri" panose="020F0502020204030204" pitchFamily="34" charset="0"/>
                                <a:cs typeface="Times New Roman" panose="02020603050405020304" pitchFamily="18" charset="0"/>
                              </a:rPr>
                            </m:ctrlPr>
                          </m:sSupPr>
                          <m:e>
                            <m:r>
                              <a:rPr lang="en-IN" sz="2400" i="1">
                                <a:latin typeface="Cambria Math" panose="02040503050406030204" pitchFamily="18" charset="0"/>
                                <a:ea typeface="Calibri" panose="020F0502020204030204" pitchFamily="34" charset="0"/>
                                <a:cs typeface="Times New Roman" panose="02020603050405020304" pitchFamily="18" charset="0"/>
                              </a:rPr>
                              <m:t>(</m:t>
                            </m:r>
                            <m:r>
                              <a:rPr lang="en-US" sz="2400" b="0" i="1" smtClean="0">
                                <a:latin typeface="Cambria Math" panose="02040503050406030204" pitchFamily="18" charset="0"/>
                                <a:ea typeface="Calibri" panose="020F0502020204030204" pitchFamily="34" charset="0"/>
                                <a:cs typeface="Times New Roman" panose="02020603050405020304" pitchFamily="18" charset="0"/>
                              </a:rPr>
                              <m:t>32</m:t>
                            </m:r>
                            <m:r>
                              <a:rPr lang="en-IN" sz="2400" i="1">
                                <a:latin typeface="Cambria Math" panose="02040503050406030204" pitchFamily="18" charset="0"/>
                                <a:ea typeface="Calibri" panose="020F0502020204030204" pitchFamily="34" charset="0"/>
                                <a:cs typeface="Times New Roman" panose="02020603050405020304" pitchFamily="18" charset="0"/>
                              </a:rPr>
                              <m:t>0 −</m:t>
                            </m:r>
                            <m:r>
                              <a:rPr lang="en-US" sz="2400" b="0" i="1" smtClean="0">
                                <a:latin typeface="Cambria Math" panose="02040503050406030204" pitchFamily="18" charset="0"/>
                                <a:ea typeface="Calibri" panose="020F0502020204030204" pitchFamily="34" charset="0"/>
                                <a:cs typeface="Times New Roman" panose="02020603050405020304" pitchFamily="18" charset="0"/>
                              </a:rPr>
                              <m:t>24</m:t>
                            </m:r>
                            <m:r>
                              <a:rPr lang="en-IN" sz="2400" i="1">
                                <a:latin typeface="Cambria Math" panose="02040503050406030204" pitchFamily="18" charset="0"/>
                                <a:ea typeface="Calibri" panose="020F0502020204030204" pitchFamily="34" charset="0"/>
                                <a:cs typeface="Times New Roman" panose="02020603050405020304" pitchFamily="18" charset="0"/>
                              </a:rPr>
                              <m:t>0)</m:t>
                            </m:r>
                          </m:e>
                          <m:sup>
                            <m:r>
                              <a:rPr lang="en-IN" sz="2400" i="1">
                                <a:latin typeface="Cambria Math" panose="02040503050406030204" pitchFamily="18" charset="0"/>
                                <a:ea typeface="Calibri" panose="020F0502020204030204" pitchFamily="34" charset="0"/>
                                <a:cs typeface="Times New Roman" panose="02020603050405020304" pitchFamily="18" charset="0"/>
                              </a:rPr>
                              <m:t>2</m:t>
                            </m:r>
                          </m:sup>
                        </m:sSup>
                      </m:num>
                      <m:den>
                        <m:r>
                          <a:rPr lang="en-US" sz="2400" b="0" i="1" smtClean="0">
                            <a:latin typeface="Cambria Math" panose="02040503050406030204" pitchFamily="18" charset="0"/>
                            <a:ea typeface="Calibri" panose="020F0502020204030204" pitchFamily="34" charset="0"/>
                            <a:cs typeface="Times New Roman" panose="02020603050405020304" pitchFamily="18" charset="0"/>
                          </a:rPr>
                          <m:t>3</m:t>
                        </m:r>
                        <m:r>
                          <a:rPr lang="en-IN" sz="2400" i="1">
                            <a:latin typeface="Cambria Math" panose="02040503050406030204" pitchFamily="18" charset="0"/>
                            <a:ea typeface="Calibri" panose="020F0502020204030204" pitchFamily="34" charset="0"/>
                            <a:cs typeface="Times New Roman" panose="02020603050405020304" pitchFamily="18" charset="0"/>
                          </a:rPr>
                          <m:t>000</m:t>
                        </m:r>
                      </m:den>
                    </m:f>
                  </m:oMath>
                </a14:m>
                <a:endParaRPr lang="en-IN" sz="20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IN" sz="2000" b="1" i="1" dirty="0">
                    <a:latin typeface="Times New Roman" panose="02020603050405020304" pitchFamily="18" charset="0"/>
                    <a:ea typeface="Times New Roman" panose="02020603050405020304" pitchFamily="18" charset="0"/>
                    <a:cs typeface="Times New Roman" panose="02020603050405020304" pitchFamily="18" charset="0"/>
                  </a:rPr>
                  <a:t>L</a:t>
                </a:r>
                <a:r>
                  <a:rPr lang="en-IN" sz="2000" b="1" i="1" baseline="-25000" dirty="0">
                    <a:latin typeface="Times New Roman" panose="02020603050405020304" pitchFamily="18" charset="0"/>
                    <a:ea typeface="Times New Roman" panose="02020603050405020304" pitchFamily="18" charset="0"/>
                    <a:cs typeface="Times New Roman" panose="02020603050405020304" pitchFamily="18" charset="0"/>
                  </a:rPr>
                  <a:t>0</a:t>
                </a:r>
                <a:r>
                  <a:rPr lang="en-IN" sz="2000" b="1" i="1" dirty="0">
                    <a:latin typeface="Times New Roman" panose="02020603050405020304" pitchFamily="18" charset="0"/>
                    <a:ea typeface="Times New Roman" panose="02020603050405020304" pitchFamily="18" charset="0"/>
                    <a:cs typeface="Times New Roman" panose="02020603050405020304" pitchFamily="18" charset="0"/>
                  </a:rPr>
                  <a:t> = 7761.43</a:t>
                </a:r>
                <a14:m>
                  <m:oMath xmlns:m="http://schemas.openxmlformats.org/officeDocument/2006/math">
                    <m:r>
                      <a:rPr lang="en-IN" sz="2000" b="1" i="1">
                        <a:latin typeface="Cambria Math" panose="02040503050406030204" pitchFamily="18" charset="0"/>
                        <a:ea typeface="Times New Roman" panose="02020603050405020304" pitchFamily="18" charset="0"/>
                        <a:cs typeface="Times New Roman" panose="02020603050405020304" pitchFamily="18" charset="0"/>
                      </a:rPr>
                      <m:t> </m:t>
                    </m:r>
                    <m:r>
                      <a:rPr lang="en-IN" sz="2000" b="1" i="1">
                        <a:latin typeface="Cambria Math" panose="02040503050406030204" pitchFamily="18" charset="0"/>
                        <a:ea typeface="Times New Roman" panose="02020603050405020304" pitchFamily="18" charset="0"/>
                        <a:cs typeface="Times New Roman" panose="02020603050405020304" pitchFamily="18" charset="0"/>
                      </a:rPr>
                      <m:t>𝒎𝒎</m:t>
                    </m:r>
                  </m:oMath>
                </a14:m>
                <a:endParaRPr lang="en-IN" sz="2000" dirty="0">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50000"/>
                  </a:lnSpc>
                  <a:spcAft>
                    <a:spcPts val="800"/>
                  </a:spcAft>
                </a:pPr>
                <a:r>
                  <a:rPr lang="en-IN" sz="2000" dirty="0">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en-IN" sz="2000" dirty="0">
                    <a:latin typeface="Times New Roman" panose="02020603050405020304" pitchFamily="18" charset="0"/>
                    <a:ea typeface="Times New Roman" panose="02020603050405020304" pitchFamily="18" charset="0"/>
                    <a:cs typeface="Times New Roman" panose="02020603050405020304" pitchFamily="18" charset="0"/>
                  </a:rPr>
                  <a:t> Change in length of the belt = </a:t>
                </a:r>
                <a14:m>
                  <m:oMath xmlns:m="http://schemas.openxmlformats.org/officeDocument/2006/math">
                    <m:sSub>
                      <m:sSubPr>
                        <m:ctrlPr>
                          <a:rPr lang="en-IN"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n-IN" sz="2000" i="1">
                            <a:latin typeface="Cambria Math" panose="02040503050406030204" pitchFamily="18" charset="0"/>
                            <a:ea typeface="Times New Roman" panose="02020603050405020304" pitchFamily="18" charset="0"/>
                            <a:cs typeface="Times New Roman" panose="02020603050405020304" pitchFamily="18" charset="0"/>
                          </a:rPr>
                          <m:t>(</m:t>
                        </m:r>
                        <m:r>
                          <a:rPr lang="en-IN" sz="2000" i="1">
                            <a:latin typeface="Cambria Math" panose="02040503050406030204" pitchFamily="18" charset="0"/>
                            <a:ea typeface="Times New Roman" panose="02020603050405020304" pitchFamily="18" charset="0"/>
                            <a:cs typeface="Times New Roman" panose="02020603050405020304" pitchFamily="18" charset="0"/>
                          </a:rPr>
                          <m:t>𝐿</m:t>
                        </m:r>
                      </m:e>
                      <m:sub>
                        <m:r>
                          <a:rPr lang="en-IN" sz="2000" i="1">
                            <a:latin typeface="Cambria Math" panose="02040503050406030204" pitchFamily="18" charset="0"/>
                            <a:ea typeface="Times New Roman" panose="02020603050405020304" pitchFamily="18" charset="0"/>
                            <a:cs typeface="Times New Roman" panose="02020603050405020304" pitchFamily="18" charset="0"/>
                          </a:rPr>
                          <m:t>𝑐</m:t>
                        </m:r>
                      </m:sub>
                    </m:sSub>
                    <m:r>
                      <a:rPr lang="en-IN" sz="20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IN"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n-IN" sz="2000" i="1">
                            <a:latin typeface="Cambria Math" panose="02040503050406030204" pitchFamily="18" charset="0"/>
                            <a:ea typeface="Times New Roman" panose="02020603050405020304" pitchFamily="18" charset="0"/>
                            <a:cs typeface="Times New Roman" panose="02020603050405020304" pitchFamily="18" charset="0"/>
                          </a:rPr>
                          <m:t> </m:t>
                        </m:r>
                        <m:r>
                          <a:rPr lang="en-IN" sz="2000" i="1">
                            <a:latin typeface="Cambria Math" panose="02040503050406030204" pitchFamily="18" charset="0"/>
                            <a:ea typeface="Times New Roman" panose="02020603050405020304" pitchFamily="18" charset="0"/>
                            <a:cs typeface="Times New Roman" panose="02020603050405020304" pitchFamily="18" charset="0"/>
                          </a:rPr>
                          <m:t>𝐿</m:t>
                        </m:r>
                      </m:e>
                      <m:sub>
                        <m:r>
                          <a:rPr lang="en-IN" sz="2000" i="1">
                            <a:latin typeface="Cambria Math" panose="02040503050406030204" pitchFamily="18" charset="0"/>
                            <a:ea typeface="Times New Roman" panose="02020603050405020304" pitchFamily="18" charset="0"/>
                            <a:cs typeface="Times New Roman" panose="02020603050405020304" pitchFamily="18" charset="0"/>
                          </a:rPr>
                          <m:t>𝑜</m:t>
                        </m:r>
                      </m:sub>
                    </m:sSub>
                    <m:r>
                      <a:rPr lang="en-IN" sz="2000" i="1">
                        <a:latin typeface="Cambria Math" panose="02040503050406030204" pitchFamily="18" charset="0"/>
                        <a:ea typeface="Times New Roman" panose="02020603050405020304" pitchFamily="18" charset="0"/>
                        <a:cs typeface="Times New Roman" panose="02020603050405020304" pitchFamily="18" charset="0"/>
                      </a:rPr>
                      <m:t>)=</m:t>
                    </m:r>
                    <m:r>
                      <a:rPr lang="en-US" sz="2000" b="0" i="1" smtClean="0">
                        <a:latin typeface="Cambria Math" panose="02040503050406030204" pitchFamily="18" charset="0"/>
                        <a:ea typeface="Times New Roman" panose="02020603050405020304" pitchFamily="18" charset="0"/>
                        <a:cs typeface="Times New Roman" panose="02020603050405020304" pitchFamily="18" charset="0"/>
                      </a:rPr>
                      <m:t>(7863.83 −7761.43</m:t>
                    </m:r>
                    <m:r>
                      <a:rPr lang="en-IN" sz="2000" i="1">
                        <a:latin typeface="Cambria Math" panose="02040503050406030204" pitchFamily="18" charset="0"/>
                        <a:ea typeface="Times New Roman" panose="02020603050405020304" pitchFamily="18" charset="0"/>
                        <a:cs typeface="Times New Roman" panose="02020603050405020304" pitchFamily="18" charset="0"/>
                      </a:rPr>
                      <m:t>)=</m:t>
                    </m:r>
                    <m:r>
                      <a:rPr lang="en-US" sz="2000" b="1" i="1" smtClean="0">
                        <a:latin typeface="Cambria Math" panose="02040503050406030204" pitchFamily="18" charset="0"/>
                        <a:ea typeface="Times New Roman" panose="02020603050405020304" pitchFamily="18" charset="0"/>
                        <a:cs typeface="Times New Roman" panose="02020603050405020304" pitchFamily="18" charset="0"/>
                      </a:rPr>
                      <m:t>𝟏𝟎𝟐</m:t>
                    </m:r>
                    <m:r>
                      <a:rPr lang="en-US" sz="2000" b="1" i="1" smtClean="0">
                        <a:latin typeface="Cambria Math" panose="02040503050406030204" pitchFamily="18" charset="0"/>
                        <a:ea typeface="Times New Roman" panose="02020603050405020304" pitchFamily="18" charset="0"/>
                        <a:cs typeface="Times New Roman" panose="02020603050405020304" pitchFamily="18" charset="0"/>
                      </a:rPr>
                      <m:t>.</m:t>
                    </m:r>
                    <m:r>
                      <a:rPr lang="en-US" sz="2000" b="1" i="1" smtClean="0">
                        <a:latin typeface="Cambria Math" panose="02040503050406030204" pitchFamily="18" charset="0"/>
                        <a:ea typeface="Times New Roman" panose="02020603050405020304" pitchFamily="18" charset="0"/>
                        <a:cs typeface="Times New Roman" panose="02020603050405020304" pitchFamily="18" charset="0"/>
                      </a:rPr>
                      <m:t>𝟒</m:t>
                    </m:r>
                    <m:r>
                      <a:rPr lang="en-IN" sz="2000" b="1" i="1">
                        <a:latin typeface="Cambria Math" panose="02040503050406030204" pitchFamily="18" charset="0"/>
                        <a:ea typeface="Times New Roman" panose="02020603050405020304" pitchFamily="18" charset="0"/>
                        <a:cs typeface="Times New Roman" panose="02020603050405020304" pitchFamily="18" charset="0"/>
                      </a:rPr>
                      <m:t> </m:t>
                    </m:r>
                    <m:r>
                      <a:rPr lang="en-IN" sz="2000" b="1" i="1">
                        <a:latin typeface="Cambria Math" panose="02040503050406030204" pitchFamily="18" charset="0"/>
                        <a:ea typeface="Times New Roman" panose="02020603050405020304" pitchFamily="18" charset="0"/>
                        <a:cs typeface="Times New Roman" panose="02020603050405020304" pitchFamily="18" charset="0"/>
                      </a:rPr>
                      <m:t>𝒎𝒎</m:t>
                    </m:r>
                  </m:oMath>
                </a14:m>
                <a:endParaRPr lang="en-IN" sz="2000" dirty="0">
                  <a:latin typeface="Calibri" panose="020F0502020204030204" pitchFamily="34" charset="0"/>
                  <a:ea typeface="Calibri" panose="020F0502020204030204" pitchFamily="34" charset="0"/>
                  <a:cs typeface="Times New Roman" panose="02020603050405020304" pitchFamily="18" charset="0"/>
                </a:endParaRPr>
              </a:p>
              <a:p>
                <a:pPr marL="228600" algn="just">
                  <a:lnSpc>
                    <a:spcPct val="150000"/>
                  </a:lnSpc>
                  <a:spcAft>
                    <a:spcPts val="800"/>
                  </a:spcAft>
                </a:pPr>
                <a:r>
                  <a:rPr lang="en-IN" sz="2000" dirty="0">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en-IN" sz="2000" dirty="0">
                    <a:latin typeface="Times New Roman" panose="02020603050405020304" pitchFamily="18" charset="0"/>
                    <a:ea typeface="Times New Roman" panose="02020603050405020304" pitchFamily="18" charset="0"/>
                    <a:cs typeface="Times New Roman" panose="02020603050405020304" pitchFamily="18" charset="0"/>
                  </a:rPr>
                  <a:t> For open belt </a:t>
                </a:r>
                <a:r>
                  <a:rPr lang="en-IN" sz="2000" b="1" dirty="0">
                    <a:latin typeface="Times New Roman" panose="02020603050405020304" pitchFamily="18" charset="0"/>
                    <a:ea typeface="Times New Roman" panose="02020603050405020304" pitchFamily="18" charset="0"/>
                    <a:cs typeface="Times New Roman" panose="02020603050405020304" pitchFamily="18" charset="0"/>
                  </a:rPr>
                  <a:t>shorten the belt by 102.4</a:t>
                </a:r>
                <a14:m>
                  <m:oMath xmlns:m="http://schemas.openxmlformats.org/officeDocument/2006/math">
                    <m:r>
                      <a:rPr lang="en-IN" sz="2000" b="1" i="1">
                        <a:latin typeface="Cambria Math" panose="02040503050406030204" pitchFamily="18" charset="0"/>
                        <a:ea typeface="Times New Roman" panose="02020603050405020304" pitchFamily="18" charset="0"/>
                        <a:cs typeface="Times New Roman" panose="02020603050405020304" pitchFamily="18" charset="0"/>
                      </a:rPr>
                      <m:t> </m:t>
                    </m:r>
                    <m:r>
                      <a:rPr lang="en-IN" sz="2000" b="1" i="1">
                        <a:latin typeface="Cambria Math" panose="02040503050406030204" pitchFamily="18" charset="0"/>
                        <a:ea typeface="Times New Roman" panose="02020603050405020304" pitchFamily="18" charset="0"/>
                        <a:cs typeface="Times New Roman" panose="02020603050405020304" pitchFamily="18" charset="0"/>
                      </a:rPr>
                      <m:t>𝒎𝒎</m:t>
                    </m:r>
                  </m:oMath>
                </a14:m>
                <a:endParaRPr lang="en-IN" sz="2000" dirty="0">
                  <a:latin typeface="Calibri" panose="020F0502020204030204" pitchFamily="34" charset="0"/>
                  <a:ea typeface="Calibri" panose="020F0502020204030204" pitchFamily="34" charset="0"/>
                  <a:cs typeface="Times New Roman" panose="02020603050405020304" pitchFamily="18" charset="0"/>
                </a:endParaRPr>
              </a:p>
              <a:p>
                <a:pPr algn="just"/>
                <a:endParaRPr lang="en-US" sz="2000" b="1" u="sng" dirty="0">
                  <a:latin typeface="Times New Roman" panose="02020603050405020304" pitchFamily="18" charset="0"/>
                  <a:cs typeface="Times New Roman" panose="02020603050405020304" pitchFamily="18" charset="0"/>
                </a:endParaRPr>
              </a:p>
            </p:txBody>
          </p:sp>
        </mc:Choice>
        <mc:Fallback xmlns="">
          <p:sp>
            <p:nvSpPr>
              <p:cNvPr id="11" name="Rectangle 10">
                <a:extLst>
                  <a:ext uri="{FF2B5EF4-FFF2-40B4-BE49-F238E27FC236}">
                    <a16:creationId xmlns:a16="http://schemas.microsoft.com/office/drawing/2014/main" xmlns="" xmlns:a14="http://schemas.microsoft.com/office/drawing/2010/main" id="{34A18499-D267-4FCA-9273-61437F78472C}"/>
                  </a:ext>
                </a:extLst>
              </p:cNvPr>
              <p:cNvSpPr>
                <a:spLocks noRot="1" noChangeAspect="1" noMove="1" noResize="1" noEditPoints="1" noAdjustHandles="1" noChangeArrowheads="1" noChangeShapeType="1" noTextEdit="1"/>
              </p:cNvSpPr>
              <p:nvPr/>
            </p:nvSpPr>
            <p:spPr>
              <a:xfrm>
                <a:off x="168338" y="1343779"/>
                <a:ext cx="11433111" cy="5591402"/>
              </a:xfrm>
              <a:prstGeom prst="rect">
                <a:avLst/>
              </a:prstGeom>
              <a:blipFill rotWithShape="0">
                <a:blip r:embed="rId3"/>
                <a:stretch>
                  <a:fillRect l="-587" t="-545"/>
                </a:stretch>
              </a:blipFill>
            </p:spPr>
            <p:txBody>
              <a:bodyPr/>
              <a:lstStyle/>
              <a:p>
                <a:r>
                  <a:rPr lang="en-US">
                    <a:noFill/>
                  </a:rPr>
                  <a:t> </a:t>
                </a:r>
              </a:p>
            </p:txBody>
          </p:sp>
        </mc:Fallback>
      </mc:AlternateContent>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spTree>
    <p:extLst>
      <p:ext uri="{BB962C8B-B14F-4D97-AF65-F5344CB8AC3E}">
        <p14:creationId xmlns:p14="http://schemas.microsoft.com/office/powerpoint/2010/main" val="33104909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8" y="1343779"/>
            <a:ext cx="11433111" cy="1938992"/>
          </a:xfrm>
          <a:prstGeom prst="rect">
            <a:avLst/>
          </a:prstGeom>
        </p:spPr>
        <p:txBody>
          <a:bodyPr wrap="square">
            <a:spAutoFit/>
          </a:bodyPr>
          <a:lstStyle/>
          <a:p>
            <a:pPr algn="just"/>
            <a:r>
              <a:rPr lang="en-US" sz="2000" b="1" u="sng" dirty="0">
                <a:latin typeface="Times New Roman" panose="02020603050405020304" pitchFamily="18" charset="0"/>
                <a:cs typeface="Times New Roman" panose="02020603050405020304" pitchFamily="18" charset="0"/>
              </a:rPr>
              <a:t>NUMERICALS</a:t>
            </a:r>
          </a:p>
          <a:p>
            <a:pPr algn="just"/>
            <a:endParaRPr lang="en-US" sz="2000" b="1" u="sng"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3) A casting weighs 6 kN and is freely suspended from a rope which makes 2.5 turns round a drum of 200 mm diameter. If the drum rotates at 40 rpm, determine the force required by a man to pull the rope from the other end of the rope. Also, determine the power to raise the casting. The coefficient of friction is 0.25.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spTree>
    <p:extLst>
      <p:ext uri="{BB962C8B-B14F-4D97-AF65-F5344CB8AC3E}">
        <p14:creationId xmlns:p14="http://schemas.microsoft.com/office/powerpoint/2010/main" val="22316381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8" y="1343779"/>
            <a:ext cx="11433111" cy="1631216"/>
          </a:xfrm>
          <a:prstGeom prst="rect">
            <a:avLst/>
          </a:prstGeom>
        </p:spPr>
        <p:txBody>
          <a:bodyPr wrap="square">
            <a:spAutoFit/>
          </a:bodyPr>
          <a:lstStyle/>
          <a:p>
            <a:pPr algn="just"/>
            <a:r>
              <a:rPr lang="en-US" sz="2000" b="1" u="sng" dirty="0">
                <a:latin typeface="Times New Roman" panose="02020603050405020304" pitchFamily="18" charset="0"/>
                <a:cs typeface="Times New Roman" panose="02020603050405020304" pitchFamily="18" charset="0"/>
              </a:rPr>
              <a:t>NUMERICALS</a:t>
            </a:r>
          </a:p>
          <a:p>
            <a:pPr algn="just"/>
            <a:endParaRPr lang="en-US" sz="2000" b="1" u="sng" dirty="0">
              <a:latin typeface="Times New Roman" panose="02020603050405020304" pitchFamily="18" charset="0"/>
              <a:cs typeface="Times New Roman" panose="02020603050405020304" pitchFamily="18" charset="0"/>
            </a:endParaRPr>
          </a:p>
          <a:p>
            <a:pPr algn="just"/>
            <a:endParaRPr lang="en-US" sz="2000" b="1" u="sng" dirty="0">
              <a:latin typeface="Times New Roman" panose="02020603050405020304" pitchFamily="18" charset="0"/>
              <a:cs typeface="Times New Roman" panose="02020603050405020304" pitchFamily="18" charset="0"/>
            </a:endParaRPr>
          </a:p>
          <a:p>
            <a:pPr algn="just"/>
            <a:endParaRPr lang="en-US" sz="2000" b="1" u="sng" dirty="0">
              <a:latin typeface="Times New Roman" panose="02020603050405020304" pitchFamily="18" charset="0"/>
              <a:cs typeface="Times New Roman" panose="02020603050405020304" pitchFamily="18" charset="0"/>
            </a:endParaRPr>
          </a:p>
          <a:p>
            <a:pPr algn="just"/>
            <a:endParaRPr lang="en-US" sz="20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pic>
        <p:nvPicPr>
          <p:cNvPr id="2" name="Picture 1"/>
          <p:cNvPicPr>
            <a:picLocks noChangeAspect="1"/>
          </p:cNvPicPr>
          <p:nvPr/>
        </p:nvPicPr>
        <p:blipFill>
          <a:blip r:embed="rId4"/>
          <a:stretch>
            <a:fillRect/>
          </a:stretch>
        </p:blipFill>
        <p:spPr>
          <a:xfrm>
            <a:off x="0" y="2124757"/>
            <a:ext cx="6375337" cy="4177628"/>
          </a:xfrm>
          <a:prstGeom prst="rect">
            <a:avLst/>
          </a:prstGeom>
        </p:spPr>
      </p:pic>
    </p:spTree>
    <p:extLst>
      <p:ext uri="{BB962C8B-B14F-4D97-AF65-F5344CB8AC3E}">
        <p14:creationId xmlns:p14="http://schemas.microsoft.com/office/powerpoint/2010/main" val="1241432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8" y="1343779"/>
            <a:ext cx="11433111" cy="2246769"/>
          </a:xfrm>
          <a:prstGeom prst="rect">
            <a:avLst/>
          </a:prstGeom>
        </p:spPr>
        <p:txBody>
          <a:bodyPr wrap="square">
            <a:spAutoFit/>
          </a:bodyPr>
          <a:lstStyle/>
          <a:p>
            <a:pPr algn="just"/>
            <a:r>
              <a:rPr lang="en-US" sz="2000" b="1" u="sng" dirty="0">
                <a:latin typeface="Times New Roman" panose="02020603050405020304" pitchFamily="18" charset="0"/>
                <a:cs typeface="Times New Roman" panose="02020603050405020304" pitchFamily="18" charset="0"/>
              </a:rPr>
              <a:t>NUMERICALS</a:t>
            </a:r>
          </a:p>
          <a:p>
            <a:pPr algn="just"/>
            <a:endParaRPr lang="en-US" sz="2000" b="1" u="sng"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4) Two pulleys mounted on two parallel shafts that are 2 m apart are connected by a crossed belt drive. The diameters of the two pulleys are 500 mm and 240 mm. Determine the power transmitted if the larger pulley rotates at 180 rpm and the maximum permissible tension in the belt is 900 N. The coefficient of friction between the belt and pulley is 0.28 </a:t>
            </a:r>
          </a:p>
          <a:p>
            <a:pPr algn="just"/>
            <a:endParaRPr lang="en-US" sz="20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spTree>
    <p:extLst>
      <p:ext uri="{BB962C8B-B14F-4D97-AF65-F5344CB8AC3E}">
        <p14:creationId xmlns:p14="http://schemas.microsoft.com/office/powerpoint/2010/main" val="40198897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8" y="1343779"/>
            <a:ext cx="11433111" cy="2246769"/>
          </a:xfrm>
          <a:prstGeom prst="rect">
            <a:avLst/>
          </a:prstGeom>
        </p:spPr>
        <p:txBody>
          <a:bodyPr wrap="square">
            <a:spAutoFit/>
          </a:bodyPr>
          <a:lstStyle/>
          <a:p>
            <a:pPr algn="just"/>
            <a:r>
              <a:rPr lang="en-US" sz="2000" b="1" u="sng" dirty="0">
                <a:latin typeface="Times New Roman" panose="02020603050405020304" pitchFamily="18" charset="0"/>
                <a:cs typeface="Times New Roman" panose="02020603050405020304" pitchFamily="18" charset="0"/>
              </a:rPr>
              <a:t>NUMERICALS</a:t>
            </a:r>
          </a:p>
          <a:p>
            <a:pPr algn="just"/>
            <a:endParaRPr lang="en-US" sz="2000" b="1" u="sng" dirty="0">
              <a:latin typeface="Times New Roman" panose="02020603050405020304" pitchFamily="18" charset="0"/>
              <a:cs typeface="Times New Roman" panose="02020603050405020304" pitchFamily="18" charset="0"/>
            </a:endParaRPr>
          </a:p>
          <a:p>
            <a:pPr algn="just"/>
            <a:r>
              <a:rPr lang="en-US" sz="2000" b="1" u="sng" dirty="0">
                <a:latin typeface="Times New Roman" panose="02020603050405020304" pitchFamily="18" charset="0"/>
                <a:cs typeface="Times New Roman" panose="02020603050405020304" pitchFamily="18" charset="0"/>
              </a:rPr>
              <a:t>Solution:</a:t>
            </a:r>
          </a:p>
          <a:p>
            <a:pPr algn="just"/>
            <a:endParaRPr lang="en-US" sz="2000" b="1" u="sng" dirty="0">
              <a:latin typeface="Times New Roman" panose="02020603050405020304" pitchFamily="18" charset="0"/>
              <a:cs typeface="Times New Roman" panose="02020603050405020304" pitchFamily="18" charset="0"/>
            </a:endParaRPr>
          </a:p>
          <a:p>
            <a:pPr algn="just"/>
            <a:endParaRPr lang="en-US" sz="2000" b="1" u="sng" dirty="0">
              <a:latin typeface="Times New Roman" panose="02020603050405020304" pitchFamily="18" charset="0"/>
              <a:cs typeface="Times New Roman" panose="02020603050405020304" pitchFamily="18" charset="0"/>
            </a:endParaRPr>
          </a:p>
          <a:p>
            <a:pPr algn="just"/>
            <a:endParaRPr lang="en-US" sz="2000" b="1" u="sng" dirty="0">
              <a:latin typeface="Times New Roman" panose="02020603050405020304" pitchFamily="18" charset="0"/>
              <a:cs typeface="Times New Roman" panose="02020603050405020304" pitchFamily="18" charset="0"/>
            </a:endParaRPr>
          </a:p>
          <a:p>
            <a:pPr algn="just"/>
            <a:endParaRPr lang="en-US" sz="20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62343B2F-8743-4946-A3BD-EF60C3C67644}"/>
                  </a:ext>
                </a:extLst>
              </p:cNvPr>
              <p:cNvSpPr/>
              <p:nvPr/>
            </p:nvSpPr>
            <p:spPr>
              <a:xfrm>
                <a:off x="416515" y="2645226"/>
                <a:ext cx="9210675" cy="3037113"/>
              </a:xfrm>
              <a:prstGeom prst="rect">
                <a:avLst/>
              </a:prstGeom>
            </p:spPr>
            <p:txBody>
              <a:bodyPr wrap="square">
                <a:spAutoFit/>
              </a:bodyPr>
              <a:lstStyle/>
              <a:p>
                <a:pPr algn="just">
                  <a:lnSpc>
                    <a:spcPct val="150000"/>
                  </a:lnSpc>
                  <a:spcAft>
                    <a:spcPts val="800"/>
                  </a:spcAft>
                </a:pPr>
                <a:r>
                  <a:rPr lang="en-IN" sz="2000" dirty="0">
                    <a:latin typeface="Times New Roman" panose="02020603050405020304" pitchFamily="18" charset="0"/>
                    <a:ea typeface="Times New Roman" panose="02020603050405020304" pitchFamily="18" charset="0"/>
                    <a:cs typeface="Times New Roman" panose="02020603050405020304" pitchFamily="18" charset="0"/>
                  </a:rPr>
                  <a:t>Angle of contact</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2000" dirty="0">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n-IN" sz="2000" i="1">
                        <a:latin typeface="Cambria Math" panose="02040503050406030204" pitchFamily="18" charset="0"/>
                        <a:ea typeface="Times New Roman" panose="02020603050405020304" pitchFamily="18" charset="0"/>
                        <a:cs typeface="Times New Roman" panose="02020603050405020304" pitchFamily="18" charset="0"/>
                      </a:rPr>
                      <m:t>𝜃</m:t>
                    </m:r>
                    <m:r>
                      <a:rPr lang="en-IN" sz="2000" i="1">
                        <a:latin typeface="Cambria Math" panose="02040503050406030204" pitchFamily="18" charset="0"/>
                        <a:ea typeface="Times New Roman" panose="02020603050405020304" pitchFamily="18" charset="0"/>
                        <a:cs typeface="Times New Roman" panose="02020603050405020304" pitchFamily="18" charset="0"/>
                      </a:rPr>
                      <m:t>=180+2</m:t>
                    </m:r>
                    <m:r>
                      <a:rPr lang="en-IN" sz="2000" i="1">
                        <a:latin typeface="Cambria Math" panose="02040503050406030204" pitchFamily="18" charset="0"/>
                        <a:ea typeface="Times New Roman" panose="02020603050405020304" pitchFamily="18" charset="0"/>
                        <a:cs typeface="Times New Roman" panose="02020603050405020304" pitchFamily="18" charset="0"/>
                      </a:rPr>
                      <m:t>𝛼</m:t>
                    </m:r>
                  </m:oMath>
                </a14:m>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2000" dirty="0">
                    <a:latin typeface="Times New Roman" panose="02020603050405020304" pitchFamily="18" charset="0"/>
                    <a:ea typeface="Times New Roman" panose="02020603050405020304" pitchFamily="18" charset="0"/>
                    <a:cs typeface="Times New Roman" panose="02020603050405020304" pitchFamily="18" charset="0"/>
                  </a:rPr>
                  <a:t>Where		</a:t>
                </a:r>
                <a14:m>
                  <m:oMath xmlns:m="http://schemas.openxmlformats.org/officeDocument/2006/math">
                    <m:r>
                      <a:rPr lang="en-IN" sz="2000" i="1">
                        <a:latin typeface="Cambria Math" panose="02040503050406030204" pitchFamily="18" charset="0"/>
                        <a:ea typeface="Times New Roman" panose="02020603050405020304" pitchFamily="18" charset="0"/>
                        <a:cs typeface="Times New Roman" panose="02020603050405020304" pitchFamily="18" charset="0"/>
                      </a:rPr>
                      <m:t>𝛼</m:t>
                    </m:r>
                    <m:r>
                      <a:rPr lang="en-IN" sz="2000" i="1">
                        <a:latin typeface="Cambria Math" panose="02040503050406030204" pitchFamily="18" charset="0"/>
                        <a:ea typeface="Times New Roman" panose="02020603050405020304" pitchFamily="18" charset="0"/>
                        <a:cs typeface="Times New Roman" panose="02020603050405020304" pitchFamily="18" charset="0"/>
                      </a:rPr>
                      <m:t>=</m:t>
                    </m:r>
                    <m:func>
                      <m:funcPr>
                        <m:ctrlPr>
                          <a:rPr lang="en-IN" sz="2000" i="1">
                            <a:latin typeface="Cambria Math" panose="02040503050406030204" pitchFamily="18" charset="0"/>
                            <a:ea typeface="Times New Roman" panose="02020603050405020304" pitchFamily="18" charset="0"/>
                            <a:cs typeface="Times New Roman" panose="02020603050405020304" pitchFamily="18" charset="0"/>
                          </a:rPr>
                        </m:ctrlPr>
                      </m:funcPr>
                      <m:fName>
                        <m:sSup>
                          <m:sSupPr>
                            <m:ctrlPr>
                              <a:rPr lang="en-IN" sz="2000" i="1">
                                <a:latin typeface="Cambria Math" panose="02040503050406030204" pitchFamily="18" charset="0"/>
                                <a:ea typeface="Times New Roman" panose="02020603050405020304" pitchFamily="18" charset="0"/>
                                <a:cs typeface="Times New Roman" panose="02020603050405020304" pitchFamily="18" charset="0"/>
                              </a:rPr>
                            </m:ctrlPr>
                          </m:sSupPr>
                          <m:e>
                            <m:r>
                              <m:rPr>
                                <m:sty m:val="p"/>
                              </m:rPr>
                              <a:rPr lang="en-IN" sz="2000">
                                <a:latin typeface="Cambria Math" panose="02040503050406030204" pitchFamily="18" charset="0"/>
                                <a:ea typeface="Calibri" panose="020F0502020204030204" pitchFamily="34" charset="0"/>
                                <a:cs typeface="Times New Roman" panose="02020603050405020304" pitchFamily="18" charset="0"/>
                              </a:rPr>
                              <m:t>sin</m:t>
                            </m:r>
                          </m:e>
                          <m:sup>
                            <m:r>
                              <a:rPr lang="en-IN" sz="2000" i="1">
                                <a:latin typeface="Cambria Math" panose="02040503050406030204" pitchFamily="18" charset="0"/>
                                <a:ea typeface="Calibri" panose="020F0502020204030204" pitchFamily="34" charset="0"/>
                                <a:cs typeface="Times New Roman" panose="02020603050405020304" pitchFamily="18" charset="0"/>
                              </a:rPr>
                              <m:t>−1</m:t>
                            </m:r>
                          </m:sup>
                        </m:sSup>
                      </m:fName>
                      <m:e>
                        <m:d>
                          <m:dPr>
                            <m:begChr m:val="["/>
                            <m:endChr m:val="]"/>
                            <m:ctrlPr>
                              <a:rPr lang="en-IN" sz="2000" i="1">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n-IN"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en-IN" sz="20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IN"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n-IN" sz="2000" i="1">
                                        <a:latin typeface="Cambria Math" panose="02040503050406030204" pitchFamily="18" charset="0"/>
                                        <a:ea typeface="Times New Roman" panose="02020603050405020304" pitchFamily="18" charset="0"/>
                                        <a:cs typeface="Times New Roman" panose="02020603050405020304" pitchFamily="18" charset="0"/>
                                      </a:rPr>
                                      <m:t>𝑟</m:t>
                                    </m:r>
                                  </m:e>
                                  <m:sub>
                                    <m:r>
                                      <a:rPr lang="en-IN" sz="2000" i="1">
                                        <a:latin typeface="Cambria Math" panose="02040503050406030204" pitchFamily="18" charset="0"/>
                                        <a:ea typeface="Times New Roman" panose="02020603050405020304" pitchFamily="18" charset="0"/>
                                        <a:cs typeface="Times New Roman" panose="02020603050405020304" pitchFamily="18" charset="0"/>
                                      </a:rPr>
                                      <m:t>1</m:t>
                                    </m:r>
                                  </m:sub>
                                </m:sSub>
                                <m:r>
                                  <a:rPr lang="en-IN" sz="2000"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IN"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n-IN" sz="2000" i="1">
                                        <a:latin typeface="Cambria Math" panose="02040503050406030204" pitchFamily="18" charset="0"/>
                                        <a:ea typeface="Times New Roman" panose="02020603050405020304" pitchFamily="18" charset="0"/>
                                        <a:cs typeface="Times New Roman" panose="02020603050405020304" pitchFamily="18" charset="0"/>
                                      </a:rPr>
                                      <m:t>𝑟</m:t>
                                    </m:r>
                                  </m:e>
                                  <m:sub>
                                    <m:r>
                                      <a:rPr lang="en-IN" sz="2000" i="1">
                                        <a:latin typeface="Cambria Math" panose="02040503050406030204" pitchFamily="18" charset="0"/>
                                        <a:ea typeface="Times New Roman" panose="02020603050405020304" pitchFamily="18" charset="0"/>
                                        <a:cs typeface="Times New Roman" panose="02020603050405020304" pitchFamily="18" charset="0"/>
                                      </a:rPr>
                                      <m:t>2</m:t>
                                    </m:r>
                                  </m:sub>
                                </m:sSub>
                                <m:r>
                                  <a:rPr lang="en-IN" sz="2000" i="1">
                                    <a:latin typeface="Cambria Math" panose="02040503050406030204" pitchFamily="18" charset="0"/>
                                    <a:ea typeface="Times New Roman" panose="02020603050405020304" pitchFamily="18" charset="0"/>
                                    <a:cs typeface="Times New Roman" panose="02020603050405020304" pitchFamily="18" charset="0"/>
                                  </a:rPr>
                                  <m:t>)</m:t>
                                </m:r>
                              </m:num>
                              <m:den>
                                <m:r>
                                  <a:rPr lang="en-IN" sz="2000" i="1">
                                    <a:latin typeface="Cambria Math" panose="02040503050406030204" pitchFamily="18" charset="0"/>
                                    <a:ea typeface="Times New Roman" panose="02020603050405020304" pitchFamily="18" charset="0"/>
                                    <a:cs typeface="Times New Roman" panose="02020603050405020304" pitchFamily="18" charset="0"/>
                                  </a:rPr>
                                  <m:t>𝑥</m:t>
                                </m:r>
                              </m:den>
                            </m:f>
                          </m:e>
                        </m:d>
                      </m:e>
                    </m:func>
                    <m:r>
                      <a:rPr lang="en-IN" sz="2000" i="1">
                        <a:latin typeface="Cambria Math" panose="02040503050406030204" pitchFamily="18" charset="0"/>
                        <a:ea typeface="Times New Roman" panose="02020603050405020304" pitchFamily="18" charset="0"/>
                        <a:cs typeface="Times New Roman" panose="02020603050405020304" pitchFamily="18" charset="0"/>
                      </a:rPr>
                      <m:t>=</m:t>
                    </m:r>
                    <m:func>
                      <m:funcPr>
                        <m:ctrlPr>
                          <a:rPr lang="en-IN" sz="2000" i="1">
                            <a:latin typeface="Cambria Math" panose="02040503050406030204" pitchFamily="18" charset="0"/>
                            <a:ea typeface="Times New Roman" panose="02020603050405020304" pitchFamily="18" charset="0"/>
                            <a:cs typeface="Times New Roman" panose="02020603050405020304" pitchFamily="18" charset="0"/>
                          </a:rPr>
                        </m:ctrlPr>
                      </m:funcPr>
                      <m:fName>
                        <m:sSup>
                          <m:sSupPr>
                            <m:ctrlPr>
                              <a:rPr lang="en-IN" sz="2000" i="1">
                                <a:latin typeface="Cambria Math" panose="02040503050406030204" pitchFamily="18" charset="0"/>
                                <a:ea typeface="Times New Roman" panose="02020603050405020304" pitchFamily="18" charset="0"/>
                                <a:cs typeface="Times New Roman" panose="02020603050405020304" pitchFamily="18" charset="0"/>
                              </a:rPr>
                            </m:ctrlPr>
                          </m:sSupPr>
                          <m:e>
                            <m:r>
                              <m:rPr>
                                <m:sty m:val="p"/>
                              </m:rPr>
                              <a:rPr lang="en-IN" sz="2000">
                                <a:latin typeface="Cambria Math" panose="02040503050406030204" pitchFamily="18" charset="0"/>
                                <a:ea typeface="Calibri" panose="020F0502020204030204" pitchFamily="34" charset="0"/>
                                <a:cs typeface="Times New Roman" panose="02020603050405020304" pitchFamily="18" charset="0"/>
                              </a:rPr>
                              <m:t>sin</m:t>
                            </m:r>
                          </m:e>
                          <m:sup>
                            <m:r>
                              <a:rPr lang="en-IN" sz="2000" i="1">
                                <a:latin typeface="Cambria Math" panose="02040503050406030204" pitchFamily="18" charset="0"/>
                                <a:ea typeface="Calibri" panose="020F0502020204030204" pitchFamily="34" charset="0"/>
                                <a:cs typeface="Times New Roman" panose="02020603050405020304" pitchFamily="18" charset="0"/>
                              </a:rPr>
                              <m:t>−1</m:t>
                            </m:r>
                          </m:sup>
                        </m:sSup>
                      </m:fName>
                      <m:e>
                        <m:d>
                          <m:dPr>
                            <m:begChr m:val="["/>
                            <m:endChr m:val="]"/>
                            <m:ctrlPr>
                              <a:rPr lang="en-IN" sz="2000" i="1">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n-IN"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en-IN" sz="2000" i="1">
                                    <a:latin typeface="Cambria Math" panose="02040503050406030204" pitchFamily="18" charset="0"/>
                                    <a:ea typeface="Times New Roman" panose="02020603050405020304" pitchFamily="18" charset="0"/>
                                    <a:cs typeface="Times New Roman" panose="02020603050405020304" pitchFamily="18" charset="0"/>
                                  </a:rPr>
                                  <m:t>(250+120)</m:t>
                                </m:r>
                              </m:num>
                              <m:den>
                                <m:r>
                                  <a:rPr lang="en-IN" sz="2000" i="1">
                                    <a:latin typeface="Cambria Math" panose="02040503050406030204" pitchFamily="18" charset="0"/>
                                    <a:ea typeface="Times New Roman" panose="02020603050405020304" pitchFamily="18" charset="0"/>
                                    <a:cs typeface="Times New Roman" panose="02020603050405020304" pitchFamily="18" charset="0"/>
                                  </a:rPr>
                                  <m:t>2000</m:t>
                                </m:r>
                              </m:den>
                            </m:f>
                          </m:e>
                        </m:d>
                      </m:e>
                    </m:func>
                    <m:r>
                      <a:rPr lang="en-IN" sz="2000" i="1">
                        <a:latin typeface="Cambria Math" panose="02040503050406030204" pitchFamily="18" charset="0"/>
                        <a:ea typeface="Times New Roman" panose="02020603050405020304" pitchFamily="18" charset="0"/>
                        <a:cs typeface="Times New Roman" panose="02020603050405020304" pitchFamily="18" charset="0"/>
                      </a:rPr>
                      <m:t>=10.7</m:t>
                    </m:r>
                  </m:oMath>
                </a14:m>
                <a:r>
                  <a:rPr lang="en-IN" sz="2000" i="1" dirty="0">
                    <a:latin typeface="Cambria Math" panose="02040503050406030204" pitchFamily="18" charset="0"/>
                    <a:ea typeface="Times New Roman" panose="02020603050405020304" pitchFamily="18" charset="0"/>
                    <a:cs typeface="Times New Roman" panose="02020603050405020304" pitchFamily="18" charset="0"/>
                    <a:sym typeface="Symbol" panose="05050102010706020507" pitchFamily="18" charset="2"/>
                  </a:rPr>
                  <a:t></a:t>
                </a:r>
                <a:r>
                  <a:rPr lang="en-IN" sz="2000" dirty="0">
                    <a:latin typeface="Times New Roman" panose="02020603050405020304" pitchFamily="18" charset="0"/>
                    <a:ea typeface="Times New Roman" panose="02020603050405020304" pitchFamily="18" charset="0"/>
                    <a:cs typeface="Times New Roman" panose="02020603050405020304" pitchFamily="18" charset="0"/>
                  </a:rPr>
                  <a:t>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2000" dirty="0">
                    <a:latin typeface="Times New Roman" panose="02020603050405020304" pitchFamily="18" charset="0"/>
                    <a:ea typeface="Times New Roman" panose="02020603050405020304" pitchFamily="18" charset="0"/>
                    <a:cs typeface="Times New Roman" panose="02020603050405020304" pitchFamily="18" charset="0"/>
                    <a:sym typeface="Symbol" panose="05050102010706020507" pitchFamily="18" charset="2"/>
                  </a:rPr>
                  <a:t></a:t>
                </a:r>
                <a:r>
                  <a:rPr lang="en-IN" sz="2000" dirty="0">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n-IN" sz="2000" i="1">
                        <a:latin typeface="Cambria Math" panose="02040503050406030204" pitchFamily="18" charset="0"/>
                        <a:ea typeface="Times New Roman" panose="02020603050405020304" pitchFamily="18" charset="0"/>
                        <a:cs typeface="Times New Roman" panose="02020603050405020304" pitchFamily="18" charset="0"/>
                      </a:rPr>
                      <m:t>𝜃</m:t>
                    </m:r>
                    <m:r>
                      <a:rPr lang="en-IN" sz="2000" i="1">
                        <a:latin typeface="Cambria Math" panose="02040503050406030204" pitchFamily="18" charset="0"/>
                        <a:ea typeface="Times New Roman" panose="02020603050405020304" pitchFamily="18" charset="0"/>
                        <a:cs typeface="Times New Roman" panose="02020603050405020304" pitchFamily="18" charset="0"/>
                      </a:rPr>
                      <m:t>=180+2× 10.7 = </m:t>
                    </m:r>
                    <m:r>
                      <a:rPr lang="en-IN" sz="2000" b="1" i="1">
                        <a:latin typeface="Cambria Math" panose="02040503050406030204" pitchFamily="18" charset="0"/>
                        <a:ea typeface="Times New Roman" panose="02020603050405020304" pitchFamily="18" charset="0"/>
                        <a:cs typeface="Times New Roman" panose="02020603050405020304" pitchFamily="18" charset="0"/>
                      </a:rPr>
                      <m:t>𝟐𝟎𝟏</m:t>
                    </m:r>
                    <m:r>
                      <a:rPr lang="en-IN" sz="2000" b="1" i="1">
                        <a:latin typeface="Cambria Math" panose="02040503050406030204" pitchFamily="18" charset="0"/>
                        <a:ea typeface="Times New Roman" panose="02020603050405020304" pitchFamily="18" charset="0"/>
                        <a:cs typeface="Times New Roman" panose="02020603050405020304" pitchFamily="18" charset="0"/>
                      </a:rPr>
                      <m:t>.</m:t>
                    </m:r>
                    <m:r>
                      <a:rPr lang="en-IN" sz="2000" b="1" i="1" smtClean="0">
                        <a:latin typeface="Cambria Math" panose="02040503050406030204" pitchFamily="18" charset="0"/>
                        <a:ea typeface="Times New Roman" panose="02020603050405020304" pitchFamily="18" charset="0"/>
                        <a:cs typeface="Times New Roman" panose="02020603050405020304" pitchFamily="18" charset="0"/>
                      </a:rPr>
                      <m:t>𝟒</m:t>
                    </m:r>
                  </m:oMath>
                </a14:m>
                <a:r>
                  <a:rPr lang="en-IN" sz="2000" b="1" i="1" dirty="0">
                    <a:latin typeface="Cambria Math" panose="02040503050406030204" pitchFamily="18" charset="0"/>
                    <a:ea typeface="Times New Roman" panose="02020603050405020304" pitchFamily="18" charset="0"/>
                    <a:cs typeface="Times New Roman" panose="02020603050405020304" pitchFamily="18" charset="0"/>
                    <a:sym typeface="Symbol" panose="05050102010706020507" pitchFamily="18" charset="2"/>
                  </a:rPr>
                  <a:t></a:t>
                </a:r>
                <a:r>
                  <a:rPr lang="en-IN" sz="2000" dirty="0">
                    <a:latin typeface="Times New Roman" panose="02020603050405020304" pitchFamily="18" charset="0"/>
                    <a:ea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ea typeface="Times New Roman" panose="02020603050405020304" pitchFamily="18" charset="0"/>
                  </a:rPr>
                  <a:t>				</a:t>
                </a:r>
                <a14:m>
                  <m:oMath xmlns:m="http://schemas.openxmlformats.org/officeDocument/2006/math">
                    <m:r>
                      <a:rPr lang="en-IN" sz="2000" i="1">
                        <a:latin typeface="Cambria Math" panose="02040503050406030204" pitchFamily="18" charset="0"/>
                        <a:ea typeface="Times New Roman" panose="02020603050405020304" pitchFamily="18" charset="0"/>
                        <a:cs typeface="Times New Roman" panose="02020603050405020304" pitchFamily="18" charset="0"/>
                      </a:rPr>
                      <m:t>𝜃</m:t>
                    </m:r>
                    <m:r>
                      <a:rPr lang="en-IN" sz="2000" i="1">
                        <a:latin typeface="Cambria Math" panose="02040503050406030204" pitchFamily="18" charset="0"/>
                        <a:ea typeface="Times New Roman" panose="02020603050405020304" pitchFamily="18" charset="0"/>
                        <a:cs typeface="Times New Roman" panose="02020603050405020304" pitchFamily="18" charset="0"/>
                      </a:rPr>
                      <m:t>=201.4 ×</m:t>
                    </m:r>
                    <m:f>
                      <m:fPr>
                        <m:ctrlPr>
                          <a:rPr lang="en-IN"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en-IN" sz="2000" i="1">
                            <a:latin typeface="Cambria Math" panose="02040503050406030204" pitchFamily="18" charset="0"/>
                            <a:ea typeface="Times New Roman" panose="02020603050405020304" pitchFamily="18" charset="0"/>
                            <a:cs typeface="Times New Roman" panose="02020603050405020304" pitchFamily="18" charset="0"/>
                          </a:rPr>
                          <m:t>𝜋</m:t>
                        </m:r>
                      </m:num>
                      <m:den>
                        <m:r>
                          <a:rPr lang="en-IN" sz="2000" i="1">
                            <a:latin typeface="Cambria Math" panose="02040503050406030204" pitchFamily="18" charset="0"/>
                            <a:ea typeface="Times New Roman" panose="02020603050405020304" pitchFamily="18" charset="0"/>
                            <a:cs typeface="Times New Roman" panose="02020603050405020304" pitchFamily="18" charset="0"/>
                          </a:rPr>
                          <m:t>180</m:t>
                        </m:r>
                      </m:den>
                    </m:f>
                    <m:r>
                      <a:rPr lang="en-IN" sz="2000" i="1">
                        <a:latin typeface="Cambria Math" panose="02040503050406030204" pitchFamily="18" charset="0"/>
                        <a:ea typeface="Times New Roman" panose="02020603050405020304" pitchFamily="18" charset="0"/>
                        <a:cs typeface="Times New Roman" panose="02020603050405020304" pitchFamily="18" charset="0"/>
                      </a:rPr>
                      <m:t>=3.51 </m:t>
                    </m:r>
                    <m:r>
                      <a:rPr lang="en-IN" sz="2000" i="1">
                        <a:latin typeface="Cambria Math" panose="02040503050406030204" pitchFamily="18" charset="0"/>
                        <a:ea typeface="Times New Roman" panose="02020603050405020304" pitchFamily="18" charset="0"/>
                        <a:cs typeface="Times New Roman" panose="02020603050405020304" pitchFamily="18" charset="0"/>
                      </a:rPr>
                      <m:t>𝑟𝑎𝑑</m:t>
                    </m:r>
                  </m:oMath>
                </a14:m>
                <a:r>
                  <a:rPr lang="en-IN" dirty="0">
                    <a:latin typeface="Times New Roman" panose="02020603050405020304" pitchFamily="18" charset="0"/>
                    <a:ea typeface="Times New Roman" panose="02020603050405020304" pitchFamily="18" charset="0"/>
                  </a:rPr>
                  <a:t>		</a:t>
                </a:r>
                <a:endParaRPr lang="en-IN" dirty="0"/>
              </a:p>
            </p:txBody>
          </p:sp>
        </mc:Choice>
        <mc:Fallback xmlns="">
          <p:sp>
            <p:nvSpPr>
              <p:cNvPr id="12" name="Rectangle 11">
                <a:extLst>
                  <a:ext uri="{FF2B5EF4-FFF2-40B4-BE49-F238E27FC236}">
                    <a16:creationId xmlns:a16="http://schemas.microsoft.com/office/drawing/2014/main" xmlns="" xmlns:a14="http://schemas.microsoft.com/office/drawing/2010/main" id="{62343B2F-8743-4946-A3BD-EF60C3C67644}"/>
                  </a:ext>
                </a:extLst>
              </p:cNvPr>
              <p:cNvSpPr>
                <a:spLocks noRot="1" noChangeAspect="1" noMove="1" noResize="1" noEditPoints="1" noAdjustHandles="1" noChangeArrowheads="1" noChangeShapeType="1" noTextEdit="1"/>
              </p:cNvSpPr>
              <p:nvPr/>
            </p:nvSpPr>
            <p:spPr>
              <a:xfrm>
                <a:off x="416515" y="2645226"/>
                <a:ext cx="9210675" cy="3037113"/>
              </a:xfrm>
              <a:prstGeom prst="rect">
                <a:avLst/>
              </a:prstGeom>
              <a:blipFill rotWithShape="0">
                <a:blip r:embed="rId4"/>
                <a:stretch>
                  <a:fillRect l="-662"/>
                </a:stretch>
              </a:blipFill>
            </p:spPr>
            <p:txBody>
              <a:bodyPr/>
              <a:lstStyle/>
              <a:p>
                <a:r>
                  <a:rPr lang="en-US">
                    <a:noFill/>
                  </a:rPr>
                  <a:t> </a:t>
                </a:r>
              </a:p>
            </p:txBody>
          </p:sp>
        </mc:Fallback>
      </mc:AlternateContent>
    </p:spTree>
    <p:extLst>
      <p:ext uri="{BB962C8B-B14F-4D97-AF65-F5344CB8AC3E}">
        <p14:creationId xmlns:p14="http://schemas.microsoft.com/office/powerpoint/2010/main" val="2796833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Effect transition="in" filter="fade">
                                      <p:cBhvr>
                                        <p:cTn id="14" dur="1000"/>
                                        <p:tgtEl>
                                          <p:spTgt spid="12">
                                            <p:txEl>
                                              <p:pRg st="1" end="1"/>
                                            </p:txEl>
                                          </p:spTgt>
                                        </p:tgtEl>
                                      </p:cBhvr>
                                    </p:animEffect>
                                    <p:anim calcmode="lin" valueType="num">
                                      <p:cBhvr>
                                        <p:cTn id="15"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animEffect transition="in" filter="fade">
                                      <p:cBhvr>
                                        <p:cTn id="21" dur="1000"/>
                                        <p:tgtEl>
                                          <p:spTgt spid="12">
                                            <p:txEl>
                                              <p:pRg st="2" end="2"/>
                                            </p:txEl>
                                          </p:spTgt>
                                        </p:tgtEl>
                                      </p:cBhvr>
                                    </p:animEffect>
                                    <p:anim calcmode="lin" valueType="num">
                                      <p:cBhvr>
                                        <p:cTn id="22" dur="10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2">
                                            <p:txEl>
                                              <p:pRg st="3" end="3"/>
                                            </p:txEl>
                                          </p:spTgt>
                                        </p:tgtEl>
                                        <p:attrNameLst>
                                          <p:attrName>style.visibility</p:attrName>
                                        </p:attrNameLst>
                                      </p:cBhvr>
                                      <p:to>
                                        <p:strVal val="visible"/>
                                      </p:to>
                                    </p:set>
                                    <p:animEffect transition="in" filter="fade">
                                      <p:cBhvr>
                                        <p:cTn id="28" dur="1000"/>
                                        <p:tgtEl>
                                          <p:spTgt spid="12">
                                            <p:txEl>
                                              <p:pRg st="3" end="3"/>
                                            </p:txEl>
                                          </p:spTgt>
                                        </p:tgtEl>
                                      </p:cBhvr>
                                    </p:animEffect>
                                    <p:anim calcmode="lin" valueType="num">
                                      <p:cBhvr>
                                        <p:cTn id="29" dur="1000" fill="hold"/>
                                        <p:tgtEl>
                                          <p:spTgt spid="1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8" y="1343779"/>
            <a:ext cx="11433111" cy="2246769"/>
          </a:xfrm>
          <a:prstGeom prst="rect">
            <a:avLst/>
          </a:prstGeom>
        </p:spPr>
        <p:txBody>
          <a:bodyPr wrap="square">
            <a:spAutoFit/>
          </a:bodyPr>
          <a:lstStyle/>
          <a:p>
            <a:pPr algn="just"/>
            <a:r>
              <a:rPr lang="en-US" sz="2000" b="1" u="sng" dirty="0">
                <a:latin typeface="Times New Roman" panose="02020603050405020304" pitchFamily="18" charset="0"/>
                <a:cs typeface="Times New Roman" panose="02020603050405020304" pitchFamily="18" charset="0"/>
              </a:rPr>
              <a:t>NUMERICALS</a:t>
            </a:r>
          </a:p>
          <a:p>
            <a:pPr algn="just"/>
            <a:endParaRPr lang="en-US" sz="2000" b="1" u="sng" dirty="0">
              <a:latin typeface="Times New Roman" panose="02020603050405020304" pitchFamily="18" charset="0"/>
              <a:cs typeface="Times New Roman" panose="02020603050405020304" pitchFamily="18" charset="0"/>
            </a:endParaRPr>
          </a:p>
          <a:p>
            <a:pPr algn="just"/>
            <a:r>
              <a:rPr lang="en-US" sz="2000" b="1" u="sng" dirty="0">
                <a:latin typeface="Times New Roman" panose="02020603050405020304" pitchFamily="18" charset="0"/>
                <a:cs typeface="Times New Roman" panose="02020603050405020304" pitchFamily="18" charset="0"/>
              </a:rPr>
              <a:t>Solution:</a:t>
            </a:r>
          </a:p>
          <a:p>
            <a:pPr algn="just"/>
            <a:endParaRPr lang="en-US" sz="2000" b="1" u="sng" dirty="0">
              <a:latin typeface="Times New Roman" panose="02020603050405020304" pitchFamily="18" charset="0"/>
              <a:cs typeface="Times New Roman" panose="02020603050405020304" pitchFamily="18" charset="0"/>
            </a:endParaRPr>
          </a:p>
          <a:p>
            <a:pPr algn="just"/>
            <a:endParaRPr lang="en-US" sz="2000" b="1" u="sng" dirty="0">
              <a:latin typeface="Times New Roman" panose="02020603050405020304" pitchFamily="18" charset="0"/>
              <a:cs typeface="Times New Roman" panose="02020603050405020304" pitchFamily="18" charset="0"/>
            </a:endParaRPr>
          </a:p>
          <a:p>
            <a:pPr algn="just"/>
            <a:endParaRPr lang="en-US" sz="2000" b="1" u="sng" dirty="0">
              <a:latin typeface="Times New Roman" panose="02020603050405020304" pitchFamily="18" charset="0"/>
              <a:cs typeface="Times New Roman" panose="02020603050405020304" pitchFamily="18" charset="0"/>
            </a:endParaRPr>
          </a:p>
          <a:p>
            <a:pPr algn="just"/>
            <a:endParaRPr lang="en-US" sz="20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1B24A899-90B6-43A8-8823-FC27A4D4EA08}"/>
                  </a:ext>
                </a:extLst>
              </p:cNvPr>
              <p:cNvSpPr/>
              <p:nvPr/>
            </p:nvSpPr>
            <p:spPr>
              <a:xfrm>
                <a:off x="1794324" y="1952481"/>
                <a:ext cx="6577313" cy="4961615"/>
              </a:xfrm>
              <a:prstGeom prst="rect">
                <a:avLst/>
              </a:prstGeom>
            </p:spPr>
            <p:txBody>
              <a:bodyPr wrap="square">
                <a:spAutoFit/>
              </a:bodyPr>
              <a:lstStyle/>
              <a:p>
                <a:pPr algn="just">
                  <a:lnSpc>
                    <a:spcPct val="150000"/>
                  </a:lnSpc>
                  <a:spcAft>
                    <a:spcPts val="800"/>
                  </a:spcAft>
                </a:pPr>
                <a:r>
                  <a:rPr lang="en-IN" dirty="0">
                    <a:latin typeface="Times New Roman" panose="02020603050405020304" pitchFamily="18" charset="0"/>
                    <a:ea typeface="Times New Roman" panose="02020603050405020304" pitchFamily="18" charset="0"/>
                    <a:cs typeface="Times New Roman" panose="02020603050405020304" pitchFamily="18" charset="0"/>
                  </a:rPr>
                  <a:t>w.k.t	               </a:t>
                </a:r>
                <a14:m>
                  <m:oMath xmlns:m="http://schemas.openxmlformats.org/officeDocument/2006/math">
                    <m:f>
                      <m:fPr>
                        <m:ctrlPr>
                          <a:rPr lang="en-IN" i="1">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IN" i="1">
                                <a:latin typeface="Cambria Math" panose="02040503050406030204" pitchFamily="18" charset="0"/>
                                <a:ea typeface="Times New Roman" panose="02020603050405020304" pitchFamily="18" charset="0"/>
                                <a:cs typeface="Times New Roman" panose="02020603050405020304" pitchFamily="18" charset="0"/>
                              </a:rPr>
                            </m:ctrlPr>
                          </m:sSubPr>
                          <m:e>
                            <m:r>
                              <a:rPr lang="en-IN" i="1">
                                <a:latin typeface="Cambria Math" panose="02040503050406030204" pitchFamily="18" charset="0"/>
                                <a:ea typeface="Times New Roman" panose="02020603050405020304" pitchFamily="18" charset="0"/>
                                <a:cs typeface="Times New Roman" panose="02020603050405020304" pitchFamily="18" charset="0"/>
                              </a:rPr>
                              <m:t>𝑇</m:t>
                            </m:r>
                          </m:e>
                          <m:sub>
                            <m:r>
                              <a:rPr lang="en-IN" i="1">
                                <a:latin typeface="Cambria Math" panose="02040503050406030204" pitchFamily="18" charset="0"/>
                                <a:ea typeface="Times New Roman" panose="02020603050405020304" pitchFamily="18" charset="0"/>
                                <a:cs typeface="Times New Roman" panose="02020603050405020304" pitchFamily="18" charset="0"/>
                              </a:rPr>
                              <m:t>1</m:t>
                            </m:r>
                          </m:sub>
                        </m:sSub>
                      </m:num>
                      <m:den>
                        <m:sSub>
                          <m:sSubPr>
                            <m:ctrlPr>
                              <a:rPr lang="en-IN" i="1">
                                <a:latin typeface="Cambria Math" panose="02040503050406030204" pitchFamily="18" charset="0"/>
                                <a:ea typeface="Times New Roman" panose="02020603050405020304" pitchFamily="18" charset="0"/>
                                <a:cs typeface="Times New Roman" panose="02020603050405020304" pitchFamily="18" charset="0"/>
                              </a:rPr>
                            </m:ctrlPr>
                          </m:sSubPr>
                          <m:e>
                            <m:r>
                              <a:rPr lang="en-IN" i="1">
                                <a:latin typeface="Cambria Math" panose="02040503050406030204" pitchFamily="18" charset="0"/>
                                <a:ea typeface="Times New Roman" panose="02020603050405020304" pitchFamily="18" charset="0"/>
                                <a:cs typeface="Times New Roman" panose="02020603050405020304" pitchFamily="18" charset="0"/>
                              </a:rPr>
                              <m:t>𝑇</m:t>
                            </m:r>
                          </m:e>
                          <m:sub>
                            <m:r>
                              <a:rPr lang="en-IN" i="1">
                                <a:latin typeface="Cambria Math" panose="02040503050406030204" pitchFamily="18" charset="0"/>
                                <a:ea typeface="Times New Roman" panose="02020603050405020304" pitchFamily="18" charset="0"/>
                                <a:cs typeface="Times New Roman" panose="02020603050405020304" pitchFamily="18" charset="0"/>
                              </a:rPr>
                              <m:t>2</m:t>
                            </m:r>
                          </m:sub>
                        </m:sSub>
                      </m:den>
                    </m:f>
                    <m:r>
                      <a:rPr lang="en-IN" i="1">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n-IN" i="1">
                            <a:latin typeface="Cambria Math" panose="02040503050406030204" pitchFamily="18" charset="0"/>
                            <a:ea typeface="Times New Roman" panose="02020603050405020304" pitchFamily="18" charset="0"/>
                            <a:cs typeface="Times New Roman" panose="02020603050405020304" pitchFamily="18" charset="0"/>
                          </a:rPr>
                        </m:ctrlPr>
                      </m:sSupPr>
                      <m:e>
                        <m:r>
                          <a:rPr lang="en-IN" i="1">
                            <a:latin typeface="Cambria Math" panose="02040503050406030204" pitchFamily="18" charset="0"/>
                            <a:ea typeface="Times New Roman" panose="02020603050405020304" pitchFamily="18" charset="0"/>
                            <a:cs typeface="Times New Roman" panose="02020603050405020304" pitchFamily="18" charset="0"/>
                          </a:rPr>
                          <m:t>𝑒</m:t>
                        </m:r>
                      </m:e>
                      <m:sup>
                        <m:r>
                          <a:rPr lang="en-IN" i="1">
                            <a:latin typeface="Cambria Math" panose="02040503050406030204" pitchFamily="18" charset="0"/>
                            <a:ea typeface="Times New Roman" panose="02020603050405020304" pitchFamily="18" charset="0"/>
                            <a:cs typeface="Times New Roman" panose="02020603050405020304" pitchFamily="18" charset="0"/>
                          </a:rPr>
                          <m:t>𝜇𝜃</m:t>
                        </m:r>
                      </m:sup>
                    </m:sSup>
                  </m:oMath>
                </a14:m>
                <a:r>
                  <a:rPr lang="en-IN" dirty="0">
                    <a:latin typeface="Times New Roman" panose="02020603050405020304" pitchFamily="18" charset="0"/>
                    <a:ea typeface="Times New Roman" panose="02020603050405020304" pitchFamily="18" charset="0"/>
                    <a:cs typeface="Times New Roman" panose="02020603050405020304" pitchFamily="18" charset="0"/>
                  </a:rPr>
                  <a:t>	or  </a:t>
                </a:r>
                <a:r>
                  <a:rPr lang="en-IN" i="1" dirty="0">
                    <a:latin typeface="Times New Roman" panose="02020603050405020304" pitchFamily="18" charset="0"/>
                    <a:ea typeface="Times New Roman" panose="02020603050405020304" pitchFamily="18" charset="0"/>
                    <a:cs typeface="Times New Roman" panose="02020603050405020304" pitchFamily="18" charset="0"/>
                  </a:rPr>
                  <a:t>T</a:t>
                </a:r>
                <a:r>
                  <a:rPr lang="en-IN" i="1" baseline="-25000" dirty="0">
                    <a:latin typeface="Times New Roman" panose="02020603050405020304" pitchFamily="18" charset="0"/>
                    <a:ea typeface="Times New Roman" panose="02020603050405020304" pitchFamily="18" charset="0"/>
                    <a:cs typeface="Times New Roman" panose="02020603050405020304" pitchFamily="18" charset="0"/>
                  </a:rPr>
                  <a:t>1</a:t>
                </a:r>
                <a:r>
                  <a:rPr lang="en-IN" i="1" dirty="0">
                    <a:latin typeface="Times New Roman" panose="02020603050405020304" pitchFamily="18" charset="0"/>
                    <a:ea typeface="Times New Roman" panose="02020603050405020304" pitchFamily="18" charset="0"/>
                    <a:cs typeface="Times New Roman" panose="02020603050405020304" pitchFamily="18" charset="0"/>
                  </a:rPr>
                  <a:t> = T</a:t>
                </a:r>
                <a:r>
                  <a:rPr lang="en-IN" i="1" baseline="-25000" dirty="0">
                    <a:latin typeface="Times New Roman" panose="02020603050405020304" pitchFamily="18" charset="0"/>
                    <a:ea typeface="Times New Roman" panose="02020603050405020304" pitchFamily="18" charset="0"/>
                    <a:cs typeface="Times New Roman" panose="02020603050405020304" pitchFamily="18" charset="0"/>
                  </a:rPr>
                  <a:t>2</a:t>
                </a:r>
                <a14:m>
                  <m:oMath xmlns:m="http://schemas.openxmlformats.org/officeDocument/2006/math">
                    <m:sSup>
                      <m:sSupPr>
                        <m:ctrlPr>
                          <a:rPr lang="en-IN" i="1" smtClean="0">
                            <a:latin typeface="Cambria Math" panose="02040503050406030204" pitchFamily="18" charset="0"/>
                            <a:ea typeface="Times New Roman" panose="02020603050405020304" pitchFamily="18" charset="0"/>
                            <a:cs typeface="Times New Roman" panose="02020603050405020304" pitchFamily="18" charset="0"/>
                          </a:rPr>
                        </m:ctrlPr>
                      </m:sSupPr>
                      <m:e>
                        <m:r>
                          <a:rPr lang="en-IN" i="1">
                            <a:latin typeface="Cambria Math" panose="02040503050406030204" pitchFamily="18" charset="0"/>
                            <a:ea typeface="Times New Roman" panose="02020603050405020304" pitchFamily="18" charset="0"/>
                            <a:cs typeface="Times New Roman" panose="02020603050405020304" pitchFamily="18" charset="0"/>
                          </a:rPr>
                          <m:t>𝑒</m:t>
                        </m:r>
                      </m:e>
                      <m:sup>
                        <m:r>
                          <a:rPr lang="en-IN" i="1">
                            <a:latin typeface="Cambria Math" panose="02040503050406030204" pitchFamily="18" charset="0"/>
                            <a:ea typeface="Times New Roman" panose="02020603050405020304" pitchFamily="18" charset="0"/>
                            <a:cs typeface="Times New Roman" panose="02020603050405020304" pitchFamily="18" charset="0"/>
                          </a:rPr>
                          <m:t>𝜇𝜃</m:t>
                        </m:r>
                      </m:sup>
                    </m:sSup>
                  </m:oMath>
                </a14:m>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1828800" algn="just">
                  <a:lnSpc>
                    <a:spcPct val="150000"/>
                  </a:lnSpc>
                  <a:spcAft>
                    <a:spcPts val="800"/>
                  </a:spcAft>
                </a:pPr>
                <a:r>
                  <a:rPr lang="en-IN" dirty="0">
                    <a:latin typeface="Times New Roman" panose="02020603050405020304" pitchFamily="18" charset="0"/>
                    <a:ea typeface="Times New Roman" panose="02020603050405020304" pitchFamily="18" charset="0"/>
                    <a:cs typeface="Times New Roman" panose="02020603050405020304" pitchFamily="18" charset="0"/>
                  </a:rPr>
                  <a:t>900 = </a:t>
                </a:r>
                <a:r>
                  <a:rPr lang="en-IN" i="1" dirty="0">
                    <a:latin typeface="Times New Roman" panose="02020603050405020304" pitchFamily="18" charset="0"/>
                    <a:ea typeface="Times New Roman" panose="02020603050405020304" pitchFamily="18" charset="0"/>
                    <a:cs typeface="Times New Roman" panose="02020603050405020304" pitchFamily="18" charset="0"/>
                  </a:rPr>
                  <a:t>T</a:t>
                </a:r>
                <a:r>
                  <a:rPr lang="en-IN" i="1" baseline="-25000" dirty="0">
                    <a:latin typeface="Times New Roman" panose="02020603050405020304" pitchFamily="18" charset="0"/>
                    <a:ea typeface="Times New Roman" panose="02020603050405020304" pitchFamily="18" charset="0"/>
                    <a:cs typeface="Times New Roman" panose="02020603050405020304" pitchFamily="18" charset="0"/>
                  </a:rPr>
                  <a:t>2</a:t>
                </a:r>
                <a14:m>
                  <m:oMath xmlns:m="http://schemas.openxmlformats.org/officeDocument/2006/math">
                    <m:sSup>
                      <m:sSupPr>
                        <m:ctrlPr>
                          <a:rPr lang="en-IN" i="1">
                            <a:latin typeface="Cambria Math" panose="02040503050406030204" pitchFamily="18" charset="0"/>
                            <a:ea typeface="Times New Roman" panose="02020603050405020304" pitchFamily="18" charset="0"/>
                            <a:cs typeface="Times New Roman" panose="02020603050405020304" pitchFamily="18" charset="0"/>
                          </a:rPr>
                        </m:ctrlPr>
                      </m:sSupPr>
                      <m:e>
                        <m:r>
                          <a:rPr lang="en-IN" i="1">
                            <a:latin typeface="Cambria Math" panose="02040503050406030204" pitchFamily="18" charset="0"/>
                            <a:ea typeface="Times New Roman" panose="02020603050405020304" pitchFamily="18" charset="0"/>
                            <a:cs typeface="Times New Roman" panose="02020603050405020304" pitchFamily="18" charset="0"/>
                          </a:rPr>
                          <m:t>𝑒</m:t>
                        </m:r>
                      </m:e>
                      <m:sup>
                        <m:r>
                          <a:rPr lang="en-IN" i="1">
                            <a:latin typeface="Cambria Math" panose="02040503050406030204" pitchFamily="18" charset="0"/>
                            <a:ea typeface="Times New Roman" panose="02020603050405020304" pitchFamily="18" charset="0"/>
                            <a:cs typeface="Times New Roman" panose="02020603050405020304" pitchFamily="18" charset="0"/>
                          </a:rPr>
                          <m:t>0.28×3.51</m:t>
                        </m:r>
                      </m:sup>
                    </m:sSup>
                  </m:oMath>
                </a14:m>
                <a:r>
                  <a:rPr lang="en-IN" dirty="0">
                    <a:latin typeface="Times New Roman" panose="02020603050405020304" pitchFamily="18" charset="0"/>
                    <a:ea typeface="Times New Roman" panose="02020603050405020304" pitchFamily="18" charset="0"/>
                    <a:cs typeface="Times New Roman" panose="02020603050405020304" pitchFamily="18" charset="0"/>
                  </a:rPr>
                  <a:t>	                            	               900 = 2.67 </a:t>
                </a:r>
                <a:r>
                  <a:rPr lang="en-IN" i="1" dirty="0">
                    <a:latin typeface="Times New Roman" panose="02020603050405020304" pitchFamily="18" charset="0"/>
                    <a:ea typeface="Times New Roman" panose="02020603050405020304" pitchFamily="18" charset="0"/>
                    <a:cs typeface="Times New Roman" panose="02020603050405020304" pitchFamily="18" charset="0"/>
                  </a:rPr>
                  <a:t>T</a:t>
                </a:r>
                <a:r>
                  <a:rPr lang="en-IN" i="1" baseline="-25000" dirty="0">
                    <a:latin typeface="Times New Roman" panose="02020603050405020304" pitchFamily="18" charset="0"/>
                    <a:ea typeface="Times New Roman" panose="02020603050405020304" pitchFamily="18" charset="0"/>
                    <a:cs typeface="Times New Roman" panose="02020603050405020304" pitchFamily="18" charset="0"/>
                  </a:rPr>
                  <a:t>2</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dirty="0">
                    <a:latin typeface="Times New Roman" panose="02020603050405020304" pitchFamily="18" charset="0"/>
                    <a:ea typeface="Times New Roman" panose="02020603050405020304" pitchFamily="18" charset="0"/>
                    <a:cs typeface="Times New Roman" panose="02020603050405020304" pitchFamily="18" charset="0"/>
                  </a:rPr>
                  <a:t>Therefore		</a:t>
                </a:r>
                <a:r>
                  <a:rPr lang="en-IN" b="1" i="1" dirty="0">
                    <a:latin typeface="Times New Roman" panose="02020603050405020304" pitchFamily="18" charset="0"/>
                    <a:ea typeface="Times New Roman" panose="02020603050405020304" pitchFamily="18" charset="0"/>
                    <a:cs typeface="Times New Roman" panose="02020603050405020304" pitchFamily="18" charset="0"/>
                  </a:rPr>
                  <a:t>T</a:t>
                </a:r>
                <a:r>
                  <a:rPr lang="en-IN" b="1" i="1" baseline="-25000" dirty="0">
                    <a:latin typeface="Times New Roman" panose="02020603050405020304" pitchFamily="18" charset="0"/>
                    <a:ea typeface="Times New Roman" panose="02020603050405020304" pitchFamily="18" charset="0"/>
                    <a:cs typeface="Times New Roman" panose="02020603050405020304" pitchFamily="18" charset="0"/>
                  </a:rPr>
                  <a:t>2</a:t>
                </a:r>
                <a:r>
                  <a:rPr lang="en-IN" b="1" baseline="-25000" dirty="0">
                    <a:latin typeface="Times New Roman" panose="02020603050405020304" pitchFamily="18" charset="0"/>
                    <a:ea typeface="Times New Roman" panose="02020603050405020304" pitchFamily="18" charset="0"/>
                    <a:cs typeface="Times New Roman" panose="02020603050405020304" pitchFamily="18" charset="0"/>
                  </a:rPr>
                  <a:t> </a:t>
                </a:r>
                <a:r>
                  <a:rPr lang="en-IN" b="1" dirty="0">
                    <a:latin typeface="Times New Roman" panose="02020603050405020304" pitchFamily="18" charset="0"/>
                    <a:ea typeface="Times New Roman" panose="02020603050405020304" pitchFamily="18" charset="0"/>
                    <a:cs typeface="Times New Roman" panose="02020603050405020304" pitchFamily="18" charset="0"/>
                  </a:rPr>
                  <a:t>= 337 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dirty="0">
                    <a:latin typeface="Times New Roman" panose="02020603050405020304" pitchFamily="18" charset="0"/>
                    <a:ea typeface="Times New Roman" panose="02020603050405020304" pitchFamily="18" charset="0"/>
                    <a:cs typeface="Times New Roman" panose="02020603050405020304" pitchFamily="18" charset="0"/>
                  </a:rPr>
                  <a:t>Power transmitted</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dirty="0">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n-IN" i="1">
                        <a:latin typeface="Cambria Math" panose="02040503050406030204" pitchFamily="18" charset="0"/>
                        <a:ea typeface="Times New Roman" panose="02020603050405020304" pitchFamily="18" charset="0"/>
                        <a:cs typeface="Times New Roman" panose="02020603050405020304" pitchFamily="18" charset="0"/>
                      </a:rPr>
                      <m:t>𝑉</m:t>
                    </m:r>
                    <m:r>
                      <a:rPr lang="en-IN" i="1">
                        <a:latin typeface="Cambria Math" panose="02040503050406030204" pitchFamily="18" charset="0"/>
                        <a:ea typeface="Times New Roman" panose="02020603050405020304" pitchFamily="18" charset="0"/>
                        <a:cs typeface="Times New Roman" panose="02020603050405020304" pitchFamily="18" charset="0"/>
                      </a:rPr>
                      <m:t>= </m:t>
                    </m:r>
                    <m:f>
                      <m:fPr>
                        <m:ctrlPr>
                          <a:rPr lang="en-IN" i="1">
                            <a:latin typeface="Cambria Math" panose="02040503050406030204" pitchFamily="18" charset="0"/>
                            <a:ea typeface="Times New Roman" panose="02020603050405020304" pitchFamily="18" charset="0"/>
                            <a:cs typeface="Times New Roman" panose="02020603050405020304" pitchFamily="18" charset="0"/>
                          </a:rPr>
                        </m:ctrlPr>
                      </m:fPr>
                      <m:num>
                        <m:r>
                          <a:rPr lang="en-IN" i="1">
                            <a:latin typeface="Cambria Math" panose="02040503050406030204" pitchFamily="18" charset="0"/>
                            <a:ea typeface="Times New Roman" panose="02020603050405020304" pitchFamily="18" charset="0"/>
                            <a:cs typeface="Times New Roman" panose="02020603050405020304" pitchFamily="18" charset="0"/>
                          </a:rPr>
                          <m:t>𝜋</m:t>
                        </m:r>
                        <m:sSub>
                          <m:sSubPr>
                            <m:ctrlPr>
                              <a:rPr lang="en-IN" i="1">
                                <a:latin typeface="Cambria Math" panose="02040503050406030204" pitchFamily="18" charset="0"/>
                                <a:ea typeface="Times New Roman" panose="02020603050405020304" pitchFamily="18" charset="0"/>
                                <a:cs typeface="Times New Roman" panose="02020603050405020304" pitchFamily="18" charset="0"/>
                              </a:rPr>
                            </m:ctrlPr>
                          </m:sSubPr>
                          <m:e>
                            <m:r>
                              <a:rPr lang="en-IN" i="1">
                                <a:latin typeface="Cambria Math" panose="02040503050406030204" pitchFamily="18" charset="0"/>
                                <a:ea typeface="Times New Roman" panose="02020603050405020304" pitchFamily="18" charset="0"/>
                                <a:cs typeface="Times New Roman" panose="02020603050405020304" pitchFamily="18" charset="0"/>
                              </a:rPr>
                              <m:t>𝑑</m:t>
                            </m:r>
                          </m:e>
                          <m:sub>
                            <m:r>
                              <a:rPr lang="en-IN" i="1">
                                <a:latin typeface="Cambria Math" panose="02040503050406030204" pitchFamily="18" charset="0"/>
                                <a:ea typeface="Times New Roman" panose="02020603050405020304" pitchFamily="18" charset="0"/>
                                <a:cs typeface="Times New Roman" panose="02020603050405020304" pitchFamily="18" charset="0"/>
                              </a:rPr>
                              <m:t>1</m:t>
                            </m:r>
                          </m:sub>
                        </m:sSub>
                        <m:sSub>
                          <m:sSubPr>
                            <m:ctrlPr>
                              <a:rPr lang="en-IN" i="1">
                                <a:latin typeface="Cambria Math" panose="02040503050406030204" pitchFamily="18" charset="0"/>
                                <a:ea typeface="Times New Roman" panose="02020603050405020304" pitchFamily="18" charset="0"/>
                                <a:cs typeface="Times New Roman" panose="02020603050405020304" pitchFamily="18" charset="0"/>
                              </a:rPr>
                            </m:ctrlPr>
                          </m:sSubPr>
                          <m:e>
                            <m:r>
                              <a:rPr lang="en-IN" i="1">
                                <a:latin typeface="Cambria Math" panose="02040503050406030204" pitchFamily="18" charset="0"/>
                                <a:ea typeface="Times New Roman" panose="02020603050405020304" pitchFamily="18" charset="0"/>
                                <a:cs typeface="Times New Roman" panose="02020603050405020304" pitchFamily="18" charset="0"/>
                              </a:rPr>
                              <m:t>𝑁</m:t>
                            </m:r>
                          </m:e>
                          <m:sub>
                            <m:r>
                              <a:rPr lang="en-IN" i="1">
                                <a:latin typeface="Cambria Math" panose="02040503050406030204" pitchFamily="18" charset="0"/>
                                <a:ea typeface="Times New Roman" panose="02020603050405020304" pitchFamily="18" charset="0"/>
                                <a:cs typeface="Times New Roman" panose="02020603050405020304" pitchFamily="18" charset="0"/>
                              </a:rPr>
                              <m:t>1</m:t>
                            </m:r>
                          </m:sub>
                        </m:sSub>
                      </m:num>
                      <m:den>
                        <m:r>
                          <a:rPr lang="en-IN" i="1">
                            <a:latin typeface="Cambria Math" panose="02040503050406030204" pitchFamily="18" charset="0"/>
                            <a:ea typeface="Times New Roman" panose="02020603050405020304" pitchFamily="18" charset="0"/>
                            <a:cs typeface="Times New Roman" panose="02020603050405020304" pitchFamily="18" charset="0"/>
                          </a:rPr>
                          <m:t>60</m:t>
                        </m:r>
                      </m:den>
                    </m:f>
                    <m:r>
                      <a:rPr lang="en-IN" i="1">
                        <a:latin typeface="Cambria Math" panose="02040503050406030204" pitchFamily="18" charset="0"/>
                        <a:ea typeface="Times New Roman" panose="02020603050405020304" pitchFamily="18" charset="0"/>
                        <a:cs typeface="Times New Roman" panose="02020603050405020304" pitchFamily="18" charset="0"/>
                      </a:rPr>
                      <m:t>= </m:t>
                    </m:r>
                    <m:f>
                      <m:fPr>
                        <m:ctrlPr>
                          <a:rPr lang="en-IN" i="1">
                            <a:latin typeface="Cambria Math" panose="02040503050406030204" pitchFamily="18" charset="0"/>
                            <a:ea typeface="Times New Roman" panose="02020603050405020304" pitchFamily="18" charset="0"/>
                            <a:cs typeface="Times New Roman" panose="02020603050405020304" pitchFamily="18" charset="0"/>
                          </a:rPr>
                        </m:ctrlPr>
                      </m:fPr>
                      <m:num>
                        <m:r>
                          <a:rPr lang="en-IN" i="1">
                            <a:latin typeface="Cambria Math" panose="02040503050406030204" pitchFamily="18" charset="0"/>
                            <a:ea typeface="Times New Roman" panose="02020603050405020304" pitchFamily="18" charset="0"/>
                            <a:cs typeface="Times New Roman" panose="02020603050405020304" pitchFamily="18" charset="0"/>
                          </a:rPr>
                          <m:t>𝜋</m:t>
                        </m:r>
                        <m:r>
                          <a:rPr lang="en-IN" i="1">
                            <a:latin typeface="Cambria Math" panose="02040503050406030204" pitchFamily="18" charset="0"/>
                            <a:ea typeface="Times New Roman" panose="02020603050405020304" pitchFamily="18" charset="0"/>
                            <a:cs typeface="Times New Roman" panose="02020603050405020304" pitchFamily="18" charset="0"/>
                          </a:rPr>
                          <m:t>×0.5×180</m:t>
                        </m:r>
                      </m:num>
                      <m:den>
                        <m:r>
                          <a:rPr lang="en-IN" i="1">
                            <a:latin typeface="Cambria Math" panose="02040503050406030204" pitchFamily="18" charset="0"/>
                            <a:ea typeface="Times New Roman" panose="02020603050405020304" pitchFamily="18" charset="0"/>
                            <a:cs typeface="Times New Roman" panose="02020603050405020304" pitchFamily="18" charset="0"/>
                          </a:rPr>
                          <m:t>60</m:t>
                        </m:r>
                      </m:den>
                    </m:f>
                    <m:r>
                      <a:rPr lang="en-IN" i="1">
                        <a:latin typeface="Cambria Math" panose="02040503050406030204" pitchFamily="18" charset="0"/>
                        <a:ea typeface="Times New Roman" panose="02020603050405020304" pitchFamily="18" charset="0"/>
                        <a:cs typeface="Times New Roman" panose="02020603050405020304" pitchFamily="18" charset="0"/>
                      </a:rPr>
                      <m:t>=4.71 </m:t>
                    </m:r>
                    <m:f>
                      <m:fPr>
                        <m:ctrlPr>
                          <a:rPr lang="en-IN" i="1">
                            <a:latin typeface="Cambria Math" panose="02040503050406030204" pitchFamily="18" charset="0"/>
                            <a:ea typeface="Times New Roman" panose="02020603050405020304" pitchFamily="18" charset="0"/>
                            <a:cs typeface="Times New Roman" panose="02020603050405020304" pitchFamily="18" charset="0"/>
                          </a:rPr>
                        </m:ctrlPr>
                      </m:fPr>
                      <m:num>
                        <m:r>
                          <a:rPr lang="en-IN" i="1">
                            <a:latin typeface="Cambria Math" panose="02040503050406030204" pitchFamily="18" charset="0"/>
                            <a:ea typeface="Times New Roman" panose="02020603050405020304" pitchFamily="18" charset="0"/>
                            <a:cs typeface="Times New Roman" panose="02020603050405020304" pitchFamily="18" charset="0"/>
                          </a:rPr>
                          <m:t>𝑚</m:t>
                        </m:r>
                      </m:num>
                      <m:den>
                        <m:r>
                          <a:rPr lang="en-IN" i="1">
                            <a:latin typeface="Cambria Math" panose="02040503050406030204" pitchFamily="18" charset="0"/>
                            <a:ea typeface="Times New Roman" panose="02020603050405020304" pitchFamily="18" charset="0"/>
                            <a:cs typeface="Times New Roman" panose="02020603050405020304" pitchFamily="18" charset="0"/>
                          </a:rPr>
                          <m:t>𝑠</m:t>
                        </m:r>
                      </m:den>
                    </m:f>
                  </m:oMath>
                </a14:m>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1371600" indent="457200" algn="just">
                  <a:lnSpc>
                    <a:spcPct val="150000"/>
                  </a:lnSpc>
                  <a:spcAft>
                    <a:spcPts val="800"/>
                  </a:spcAft>
                </a:pPr>
                <a:r>
                  <a:rPr lang="en-IN" i="1" dirty="0">
                    <a:latin typeface="Times New Roman" panose="02020603050405020304" pitchFamily="18" charset="0"/>
                    <a:ea typeface="Times New Roman" panose="02020603050405020304" pitchFamily="18" charset="0"/>
                    <a:cs typeface="Times New Roman" panose="02020603050405020304" pitchFamily="18" charset="0"/>
                  </a:rPr>
                  <a:t>P</a:t>
                </a:r>
                <a:r>
                  <a:rPr lang="en-IN" dirty="0">
                    <a:latin typeface="Times New Roman" panose="02020603050405020304" pitchFamily="18" charset="0"/>
                    <a:ea typeface="Times New Roman" panose="02020603050405020304" pitchFamily="18" charset="0"/>
                    <a:cs typeface="Times New Roman" panose="02020603050405020304" pitchFamily="18" charset="0"/>
                  </a:rPr>
                  <a:t> = (</a:t>
                </a:r>
                <a:r>
                  <a:rPr lang="en-IN" i="1" dirty="0">
                    <a:latin typeface="Times New Roman" panose="02020603050405020304" pitchFamily="18" charset="0"/>
                    <a:ea typeface="Times New Roman" panose="02020603050405020304" pitchFamily="18" charset="0"/>
                    <a:cs typeface="Times New Roman" panose="02020603050405020304" pitchFamily="18" charset="0"/>
                  </a:rPr>
                  <a:t>T</a:t>
                </a:r>
                <a:r>
                  <a:rPr lang="en-IN" i="1" baseline="-25000" dirty="0">
                    <a:latin typeface="Times New Roman" panose="02020603050405020304" pitchFamily="18" charset="0"/>
                    <a:ea typeface="Times New Roman" panose="02020603050405020304" pitchFamily="18" charset="0"/>
                    <a:cs typeface="Times New Roman" panose="02020603050405020304" pitchFamily="18" charset="0"/>
                  </a:rPr>
                  <a:t>1</a:t>
                </a:r>
                <a:r>
                  <a:rPr lang="en-IN" i="1" dirty="0">
                    <a:latin typeface="Times New Roman" panose="02020603050405020304" pitchFamily="18" charset="0"/>
                    <a:ea typeface="Times New Roman" panose="02020603050405020304" pitchFamily="18" charset="0"/>
                    <a:cs typeface="Times New Roman" panose="02020603050405020304" pitchFamily="18" charset="0"/>
                  </a:rPr>
                  <a:t> -T</a:t>
                </a:r>
                <a:r>
                  <a:rPr lang="en-IN" i="1" baseline="-25000" dirty="0">
                    <a:latin typeface="Times New Roman" panose="02020603050405020304" pitchFamily="18" charset="0"/>
                    <a:ea typeface="Times New Roman" panose="02020603050405020304" pitchFamily="18" charset="0"/>
                    <a:cs typeface="Times New Roman" panose="02020603050405020304" pitchFamily="18" charset="0"/>
                  </a:rPr>
                  <a:t>2</a:t>
                </a:r>
                <a:r>
                  <a:rPr lang="en-IN" i="1" dirty="0">
                    <a:latin typeface="Times New Roman" panose="02020603050405020304" pitchFamily="18" charset="0"/>
                    <a:ea typeface="Times New Roman" panose="02020603050405020304" pitchFamily="18" charset="0"/>
                    <a:cs typeface="Times New Roman" panose="02020603050405020304" pitchFamily="18" charset="0"/>
                  </a:rPr>
                  <a:t>)</a:t>
                </a:r>
                <a:r>
                  <a:rPr lang="en-IN" dirty="0">
                    <a:latin typeface="Times New Roman" panose="02020603050405020304" pitchFamily="18" charset="0"/>
                    <a:ea typeface="Times New Roman" panose="02020603050405020304" pitchFamily="18" charset="0"/>
                    <a:cs typeface="Times New Roman" panose="02020603050405020304" pitchFamily="18" charset="0"/>
                  </a:rPr>
                  <a:t> V = (900 – 337) </a:t>
                </a:r>
                <a14:m>
                  <m:oMath xmlns:m="http://schemas.openxmlformats.org/officeDocument/2006/math">
                    <m:r>
                      <a:rPr lang="en-IN" i="1">
                        <a:latin typeface="Cambria Math" panose="02040503050406030204" pitchFamily="18" charset="0"/>
                        <a:ea typeface="Times New Roman" panose="02020603050405020304" pitchFamily="18" charset="0"/>
                        <a:cs typeface="Times New Roman" panose="02020603050405020304" pitchFamily="18" charset="0"/>
                      </a:rPr>
                      <m:t>× </m:t>
                    </m:r>
                  </m:oMath>
                </a14:m>
                <a:r>
                  <a:rPr lang="en-IN" dirty="0">
                    <a:latin typeface="Times New Roman" panose="02020603050405020304" pitchFamily="18" charset="0"/>
                    <a:ea typeface="Times New Roman" panose="02020603050405020304" pitchFamily="18" charset="0"/>
                    <a:cs typeface="Times New Roman" panose="02020603050405020304" pitchFamily="18" charset="0"/>
                  </a:rPr>
                  <a:t>4.71 </a:t>
                </a:r>
              </a:p>
              <a:p>
                <a:pPr marL="1371600" indent="457200" algn="just">
                  <a:lnSpc>
                    <a:spcPct val="150000"/>
                  </a:lnSpc>
                  <a:spcAft>
                    <a:spcPts val="800"/>
                  </a:spcAft>
                </a:pPr>
                <a:r>
                  <a:rPr lang="en-IN" dirty="0">
                    <a:latin typeface="Times New Roman" panose="02020603050405020304" pitchFamily="18" charset="0"/>
                    <a:ea typeface="Times New Roman" panose="02020603050405020304" pitchFamily="18" charset="0"/>
                    <a:cs typeface="Times New Roman" panose="02020603050405020304" pitchFamily="18" charset="0"/>
                  </a:rPr>
                  <a:t>   = 2651.73 W</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dirty="0">
                    <a:latin typeface="Times New Roman" panose="02020603050405020304" pitchFamily="18" charset="0"/>
                    <a:ea typeface="Times New Roman" panose="02020603050405020304" pitchFamily="18" charset="0"/>
                    <a:cs typeface="Times New Roman" panose="02020603050405020304" pitchFamily="18" charset="0"/>
                  </a:rPr>
                  <a:t>or                      	</a:t>
                </a:r>
                <a14:m>
                  <m:oMath xmlns:m="http://schemas.openxmlformats.org/officeDocument/2006/math">
                    <m:r>
                      <a:rPr lang="en-IN" b="1" i="1">
                        <a:latin typeface="Cambria Math" panose="02040503050406030204" pitchFamily="18" charset="0"/>
                        <a:ea typeface="Times New Roman" panose="02020603050405020304" pitchFamily="18" charset="0"/>
                        <a:cs typeface="Times New Roman" panose="02020603050405020304" pitchFamily="18" charset="0"/>
                      </a:rPr>
                      <m:t>𝑷</m:t>
                    </m:r>
                    <m:r>
                      <a:rPr lang="en-IN" b="1" i="1">
                        <a:latin typeface="Cambria Math" panose="02040503050406030204" pitchFamily="18" charset="0"/>
                        <a:ea typeface="Times New Roman" panose="02020603050405020304" pitchFamily="18" charset="0"/>
                        <a:cs typeface="Times New Roman" panose="02020603050405020304" pitchFamily="18" charset="0"/>
                      </a:rPr>
                      <m:t>=</m:t>
                    </m:r>
                    <m:r>
                      <a:rPr lang="en-IN" b="1" i="1">
                        <a:latin typeface="Cambria Math" panose="02040503050406030204" pitchFamily="18" charset="0"/>
                        <a:ea typeface="Times New Roman" panose="02020603050405020304" pitchFamily="18" charset="0"/>
                        <a:cs typeface="Times New Roman" panose="02020603050405020304" pitchFamily="18" charset="0"/>
                      </a:rPr>
                      <m:t>𝟐</m:t>
                    </m:r>
                    <m:r>
                      <a:rPr lang="en-IN" b="1" i="1">
                        <a:latin typeface="Cambria Math" panose="02040503050406030204" pitchFamily="18" charset="0"/>
                        <a:ea typeface="Times New Roman" panose="02020603050405020304" pitchFamily="18" charset="0"/>
                        <a:cs typeface="Times New Roman" panose="02020603050405020304" pitchFamily="18" charset="0"/>
                      </a:rPr>
                      <m:t>.</m:t>
                    </m:r>
                    <m:r>
                      <a:rPr lang="en-IN" b="1" i="1">
                        <a:latin typeface="Cambria Math" panose="02040503050406030204" pitchFamily="18" charset="0"/>
                        <a:ea typeface="Times New Roman" panose="02020603050405020304" pitchFamily="18" charset="0"/>
                        <a:cs typeface="Times New Roman" panose="02020603050405020304" pitchFamily="18" charset="0"/>
                      </a:rPr>
                      <m:t>𝟔𝟓</m:t>
                    </m:r>
                    <m:r>
                      <a:rPr lang="en-IN" b="1" i="1">
                        <a:latin typeface="Cambria Math" panose="02040503050406030204" pitchFamily="18" charset="0"/>
                        <a:ea typeface="Times New Roman" panose="02020603050405020304" pitchFamily="18" charset="0"/>
                        <a:cs typeface="Times New Roman" panose="02020603050405020304" pitchFamily="18" charset="0"/>
                      </a:rPr>
                      <m:t> </m:t>
                    </m:r>
                    <m:r>
                      <a:rPr lang="en-IN" b="1" i="1">
                        <a:latin typeface="Cambria Math" panose="02040503050406030204" pitchFamily="18" charset="0"/>
                        <a:ea typeface="Times New Roman" panose="02020603050405020304" pitchFamily="18" charset="0"/>
                        <a:cs typeface="Times New Roman" panose="02020603050405020304" pitchFamily="18" charset="0"/>
                      </a:rPr>
                      <m:t>𝒌𝑾</m:t>
                    </m:r>
                  </m:oMath>
                </a14:m>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3" name="Rectangle 12">
                <a:extLst>
                  <a:ext uri="{FF2B5EF4-FFF2-40B4-BE49-F238E27FC236}">
                    <a16:creationId xmlns:a16="http://schemas.microsoft.com/office/drawing/2014/main" xmlns="" xmlns:a14="http://schemas.microsoft.com/office/drawing/2010/main" id="{1B24A899-90B6-43A8-8823-FC27A4D4EA08}"/>
                  </a:ext>
                </a:extLst>
              </p:cNvPr>
              <p:cNvSpPr>
                <a:spLocks noRot="1" noChangeAspect="1" noMove="1" noResize="1" noEditPoints="1" noAdjustHandles="1" noChangeArrowheads="1" noChangeShapeType="1" noTextEdit="1"/>
              </p:cNvSpPr>
              <p:nvPr/>
            </p:nvSpPr>
            <p:spPr>
              <a:xfrm>
                <a:off x="1794324" y="1952481"/>
                <a:ext cx="6577313" cy="4961615"/>
              </a:xfrm>
              <a:prstGeom prst="rect">
                <a:avLst/>
              </a:prstGeom>
              <a:blipFill rotWithShape="0">
                <a:blip r:embed="rId4"/>
                <a:stretch>
                  <a:fillRect l="-741"/>
                </a:stretch>
              </a:blipFill>
            </p:spPr>
            <p:txBody>
              <a:bodyPr/>
              <a:lstStyle/>
              <a:p>
                <a:r>
                  <a:rPr lang="en-US">
                    <a:noFill/>
                  </a:rPr>
                  <a:t> </a:t>
                </a:r>
              </a:p>
            </p:txBody>
          </p:sp>
        </mc:Fallback>
      </mc:AlternateContent>
    </p:spTree>
    <p:extLst>
      <p:ext uri="{BB962C8B-B14F-4D97-AF65-F5344CB8AC3E}">
        <p14:creationId xmlns:p14="http://schemas.microsoft.com/office/powerpoint/2010/main" val="5141359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0"/>
                                        <p:tgtEl>
                                          <p:spTgt spid="13">
                                            <p:txEl>
                                              <p:pRg st="0" end="0"/>
                                            </p:txEl>
                                          </p:spTgt>
                                        </p:tgtEl>
                                      </p:cBhvr>
                                    </p:animEffect>
                                    <p:anim calcmode="lin" valueType="num">
                                      <p:cBhvr>
                                        <p:cTn id="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xEl>
                                              <p:pRg st="1" end="1"/>
                                            </p:txEl>
                                          </p:spTgt>
                                        </p:tgtEl>
                                        <p:attrNameLst>
                                          <p:attrName>style.visibility</p:attrName>
                                        </p:attrNameLst>
                                      </p:cBhvr>
                                      <p:to>
                                        <p:strVal val="visible"/>
                                      </p:to>
                                    </p:set>
                                    <p:animEffect transition="in" filter="fade">
                                      <p:cBhvr>
                                        <p:cTn id="14" dur="1000"/>
                                        <p:tgtEl>
                                          <p:spTgt spid="13">
                                            <p:txEl>
                                              <p:pRg st="1" end="1"/>
                                            </p:txEl>
                                          </p:spTgt>
                                        </p:tgtEl>
                                      </p:cBhvr>
                                    </p:animEffect>
                                    <p:anim calcmode="lin" valueType="num">
                                      <p:cBhvr>
                                        <p:cTn id="15"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3">
                                            <p:txEl>
                                              <p:pRg st="2" end="2"/>
                                            </p:txEl>
                                          </p:spTgt>
                                        </p:tgtEl>
                                        <p:attrNameLst>
                                          <p:attrName>style.visibility</p:attrName>
                                        </p:attrNameLst>
                                      </p:cBhvr>
                                      <p:to>
                                        <p:strVal val="visible"/>
                                      </p:to>
                                    </p:set>
                                    <p:animEffect transition="in" filter="fade">
                                      <p:cBhvr>
                                        <p:cTn id="21" dur="1000"/>
                                        <p:tgtEl>
                                          <p:spTgt spid="13">
                                            <p:txEl>
                                              <p:pRg st="2" end="2"/>
                                            </p:txEl>
                                          </p:spTgt>
                                        </p:tgtEl>
                                      </p:cBhvr>
                                    </p:animEffect>
                                    <p:anim calcmode="lin" valueType="num">
                                      <p:cBhvr>
                                        <p:cTn id="22" dur="1000" fill="hold"/>
                                        <p:tgtEl>
                                          <p:spTgt spid="1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3">
                                            <p:txEl>
                                              <p:pRg st="3" end="3"/>
                                            </p:txEl>
                                          </p:spTgt>
                                        </p:tgtEl>
                                        <p:attrNameLst>
                                          <p:attrName>style.visibility</p:attrName>
                                        </p:attrNameLst>
                                      </p:cBhvr>
                                      <p:to>
                                        <p:strVal val="visible"/>
                                      </p:to>
                                    </p:set>
                                    <p:animEffect transition="in" filter="fade">
                                      <p:cBhvr>
                                        <p:cTn id="28" dur="1000"/>
                                        <p:tgtEl>
                                          <p:spTgt spid="13">
                                            <p:txEl>
                                              <p:pRg st="3" end="3"/>
                                            </p:txEl>
                                          </p:spTgt>
                                        </p:tgtEl>
                                      </p:cBhvr>
                                    </p:animEffect>
                                    <p:anim calcmode="lin" valueType="num">
                                      <p:cBhvr>
                                        <p:cTn id="29" dur="1000" fill="hold"/>
                                        <p:tgtEl>
                                          <p:spTgt spid="1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3">
                                            <p:txEl>
                                              <p:pRg st="4" end="4"/>
                                            </p:txEl>
                                          </p:spTgt>
                                        </p:tgtEl>
                                        <p:attrNameLst>
                                          <p:attrName>style.visibility</p:attrName>
                                        </p:attrNameLst>
                                      </p:cBhvr>
                                      <p:to>
                                        <p:strVal val="visible"/>
                                      </p:to>
                                    </p:set>
                                    <p:animEffect transition="in" filter="fade">
                                      <p:cBhvr>
                                        <p:cTn id="35" dur="1000"/>
                                        <p:tgtEl>
                                          <p:spTgt spid="13">
                                            <p:txEl>
                                              <p:pRg st="4" end="4"/>
                                            </p:txEl>
                                          </p:spTgt>
                                        </p:tgtEl>
                                      </p:cBhvr>
                                    </p:animEffect>
                                    <p:anim calcmode="lin" valueType="num">
                                      <p:cBhvr>
                                        <p:cTn id="36" dur="1000" fill="hold"/>
                                        <p:tgtEl>
                                          <p:spTgt spid="1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3">
                                            <p:txEl>
                                              <p:pRg st="5" end="5"/>
                                            </p:txEl>
                                          </p:spTgt>
                                        </p:tgtEl>
                                        <p:attrNameLst>
                                          <p:attrName>style.visibility</p:attrName>
                                        </p:attrNameLst>
                                      </p:cBhvr>
                                      <p:to>
                                        <p:strVal val="visible"/>
                                      </p:to>
                                    </p:set>
                                    <p:animEffect transition="in" filter="fade">
                                      <p:cBhvr>
                                        <p:cTn id="42" dur="1000"/>
                                        <p:tgtEl>
                                          <p:spTgt spid="13">
                                            <p:txEl>
                                              <p:pRg st="5" end="5"/>
                                            </p:txEl>
                                          </p:spTgt>
                                        </p:tgtEl>
                                      </p:cBhvr>
                                    </p:animEffect>
                                    <p:anim calcmode="lin" valueType="num">
                                      <p:cBhvr>
                                        <p:cTn id="43" dur="1000" fill="hold"/>
                                        <p:tgtEl>
                                          <p:spTgt spid="1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3">
                                            <p:txEl>
                                              <p:pRg st="6" end="6"/>
                                            </p:txEl>
                                          </p:spTgt>
                                        </p:tgtEl>
                                        <p:attrNameLst>
                                          <p:attrName>style.visibility</p:attrName>
                                        </p:attrNameLst>
                                      </p:cBhvr>
                                      <p:to>
                                        <p:strVal val="visible"/>
                                      </p:to>
                                    </p:set>
                                    <p:animEffect transition="in" filter="fade">
                                      <p:cBhvr>
                                        <p:cTn id="49" dur="1000"/>
                                        <p:tgtEl>
                                          <p:spTgt spid="13">
                                            <p:txEl>
                                              <p:pRg st="6" end="6"/>
                                            </p:txEl>
                                          </p:spTgt>
                                        </p:tgtEl>
                                      </p:cBhvr>
                                    </p:animEffect>
                                    <p:anim calcmode="lin" valueType="num">
                                      <p:cBhvr>
                                        <p:cTn id="50" dur="1000" fill="hold"/>
                                        <p:tgtEl>
                                          <p:spTgt spid="1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1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3">
                                            <p:txEl>
                                              <p:pRg st="7" end="7"/>
                                            </p:txEl>
                                          </p:spTgt>
                                        </p:tgtEl>
                                        <p:attrNameLst>
                                          <p:attrName>style.visibility</p:attrName>
                                        </p:attrNameLst>
                                      </p:cBhvr>
                                      <p:to>
                                        <p:strVal val="visible"/>
                                      </p:to>
                                    </p:set>
                                    <p:animEffect transition="in" filter="fade">
                                      <p:cBhvr>
                                        <p:cTn id="56" dur="1000"/>
                                        <p:tgtEl>
                                          <p:spTgt spid="13">
                                            <p:txEl>
                                              <p:pRg st="7" end="7"/>
                                            </p:txEl>
                                          </p:spTgt>
                                        </p:tgtEl>
                                      </p:cBhvr>
                                    </p:animEffect>
                                    <p:anim calcmode="lin" valueType="num">
                                      <p:cBhvr>
                                        <p:cTn id="57" dur="1000" fill="hold"/>
                                        <p:tgtEl>
                                          <p:spTgt spid="1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1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8" y="1343779"/>
            <a:ext cx="11433111" cy="2246769"/>
          </a:xfrm>
          <a:prstGeom prst="rect">
            <a:avLst/>
          </a:prstGeom>
        </p:spPr>
        <p:txBody>
          <a:bodyPr wrap="square">
            <a:spAutoFit/>
          </a:bodyPr>
          <a:lstStyle/>
          <a:p>
            <a:pPr algn="just"/>
            <a:r>
              <a:rPr lang="en-US" sz="2000" b="1" u="sng" dirty="0">
                <a:latin typeface="Times New Roman" panose="02020603050405020304" pitchFamily="18" charset="0"/>
                <a:cs typeface="Times New Roman" panose="02020603050405020304" pitchFamily="18" charset="0"/>
              </a:rPr>
              <a:t>NUMERICALS</a:t>
            </a:r>
          </a:p>
          <a:p>
            <a:pPr algn="just"/>
            <a:endParaRPr lang="en-US" sz="2000" b="1" u="sng"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5) A belt drive transmits 5 kW of power between two parallel shafts. The distance between the shaft centers is 1.5 m and the diameter of the smaller pulley (driven pulley) is 440 mm. The driving and the driven shafts rotate at 60 rpm and 150 rpm respectively. The coefficient of friction is 0.22. Determine the tension in tight side of the belt if the two pulleys are connected by (</a:t>
            </a:r>
            <a:r>
              <a:rPr lang="en-US" sz="2000" b="1" dirty="0" err="1">
                <a:latin typeface="Times New Roman" panose="02020603050405020304" pitchFamily="18" charset="0"/>
                <a:cs typeface="Times New Roman" panose="02020603050405020304" pitchFamily="18" charset="0"/>
              </a:rPr>
              <a:t>i</a:t>
            </a:r>
            <a:r>
              <a:rPr lang="en-US" sz="2000" b="1" dirty="0">
                <a:latin typeface="Times New Roman" panose="02020603050405020304" pitchFamily="18" charset="0"/>
                <a:cs typeface="Times New Roman" panose="02020603050405020304" pitchFamily="18" charset="0"/>
              </a:rPr>
              <a:t>) open belt drive (ii) crossed belt drive.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spTree>
    <p:extLst>
      <p:ext uri="{BB962C8B-B14F-4D97-AF65-F5344CB8AC3E}">
        <p14:creationId xmlns:p14="http://schemas.microsoft.com/office/powerpoint/2010/main" val="2806724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4A18499-D267-4FCA-9273-61437F78472C}"/>
                  </a:ext>
                </a:extLst>
              </p:cNvPr>
              <p:cNvSpPr/>
              <p:nvPr/>
            </p:nvSpPr>
            <p:spPr>
              <a:xfrm>
                <a:off x="168338" y="1343779"/>
                <a:ext cx="11433111" cy="5431872"/>
              </a:xfrm>
              <a:prstGeom prst="rect">
                <a:avLst/>
              </a:prstGeom>
            </p:spPr>
            <p:txBody>
              <a:bodyPr wrap="square">
                <a:spAutoFit/>
              </a:bodyPr>
              <a:lstStyle/>
              <a:p>
                <a:pPr algn="just"/>
                <a:r>
                  <a:rPr lang="en-US" sz="2000" b="1" u="sng" dirty="0">
                    <a:latin typeface="Times New Roman" panose="02020603050405020304" pitchFamily="18" charset="0"/>
                    <a:cs typeface="Times New Roman" panose="02020603050405020304" pitchFamily="18" charset="0"/>
                  </a:rPr>
                  <a:t>NUMERICALS</a:t>
                </a:r>
              </a:p>
              <a:p>
                <a:pPr algn="just"/>
                <a:endParaRPr lang="en-US" sz="2000" b="1" u="sng" dirty="0">
                  <a:latin typeface="Times New Roman" panose="02020603050405020304" pitchFamily="18" charset="0"/>
                  <a:cs typeface="Times New Roman" panose="02020603050405020304" pitchFamily="18" charset="0"/>
                </a:endParaRPr>
              </a:p>
              <a:p>
                <a:pPr algn="just"/>
                <a:r>
                  <a:rPr lang="en-US" sz="2000" b="1" u="sng" dirty="0">
                    <a:latin typeface="Times New Roman" panose="02020603050405020304" pitchFamily="18" charset="0"/>
                    <a:cs typeface="Times New Roman" panose="02020603050405020304" pitchFamily="18" charset="0"/>
                  </a:rPr>
                  <a:t>Solution:</a:t>
                </a:r>
              </a:p>
              <a:p>
                <a:pPr algn="just"/>
                <a:endParaRPr lang="en-US" sz="2000" b="1" u="sng" dirty="0">
                  <a:latin typeface="Times New Roman" panose="02020603050405020304" pitchFamily="18" charset="0"/>
                  <a:cs typeface="Times New Roman" panose="02020603050405020304" pitchFamily="18" charset="0"/>
                </a:endParaRPr>
              </a:p>
              <a:p>
                <a:pPr hangingPunct="0"/>
                <a:r>
                  <a:rPr lang="en-US" sz="2000" dirty="0">
                    <a:latin typeface="Times New Roman" panose="02020603050405020304" pitchFamily="18" charset="0"/>
                    <a:cs typeface="Times New Roman" panose="02020603050405020304" pitchFamily="18" charset="0"/>
                  </a:rPr>
                  <a:t>We have, velocity of the belt given by,</a:t>
                </a:r>
              </a:p>
              <a:p>
                <a:pPr hangingPunct="0"/>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𝑣</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𝜋</m:t>
                          </m:r>
                          <m:sSub>
                            <m:sSubPr>
                              <m:ctrlPr>
                                <a:rPr lang="en-US" sz="2000" i="1">
                                  <a:latin typeface="Cambria Math" panose="02040503050406030204" pitchFamily="18" charset="0"/>
                                </a:rPr>
                              </m:ctrlPr>
                            </m:sSubPr>
                            <m:e>
                              <m:r>
                                <a:rPr lang="en-US" sz="2000" i="1">
                                  <a:latin typeface="Cambria Math" panose="02040503050406030204" pitchFamily="18" charset="0"/>
                                </a:rPr>
                                <m:t>𝑑</m:t>
                              </m:r>
                            </m:e>
                            <m:sub>
                              <m:r>
                                <a:rPr lang="en-US" sz="2000" i="1">
                                  <a:latin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2</m:t>
                              </m:r>
                            </m:sub>
                          </m:sSub>
                        </m:num>
                        <m:den>
                          <m:r>
                            <a:rPr lang="en-US" sz="2000" i="1">
                              <a:latin typeface="Cambria Math" panose="02040503050406030204" pitchFamily="18" charset="0"/>
                            </a:rPr>
                            <m:t>60</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𝜋</m:t>
                          </m:r>
                          <m:r>
                            <a:rPr lang="en-US" sz="2000" i="1">
                              <a:latin typeface="Cambria Math" panose="02040503050406030204" pitchFamily="18" charset="0"/>
                            </a:rPr>
                            <m:t>×440×</m:t>
                          </m:r>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i="1">
                                  <a:latin typeface="Cambria Math" panose="02040503050406030204" pitchFamily="18" charset="0"/>
                                </a:rPr>
                                <m:t>−3</m:t>
                              </m:r>
                            </m:sup>
                          </m:sSup>
                          <m:r>
                            <a:rPr lang="en-US" sz="2000" i="1">
                              <a:latin typeface="Cambria Math" panose="02040503050406030204" pitchFamily="18" charset="0"/>
                            </a:rPr>
                            <m:t>×150</m:t>
                          </m:r>
                        </m:num>
                        <m:den>
                          <m:r>
                            <a:rPr lang="en-US" sz="2000" i="1">
                              <a:latin typeface="Cambria Math" panose="02040503050406030204" pitchFamily="18" charset="0"/>
                            </a:rPr>
                            <m:t>60</m:t>
                          </m:r>
                        </m:den>
                      </m:f>
                      <m:r>
                        <a:rPr lang="en-US" sz="2000" i="1">
                          <a:latin typeface="Cambria Math" panose="02040503050406030204" pitchFamily="18" charset="0"/>
                        </a:rPr>
                        <m:t>=3.46 </m:t>
                      </m:r>
                      <m:r>
                        <a:rPr lang="en-US" sz="2000" i="1">
                          <a:latin typeface="Cambria Math" panose="02040503050406030204" pitchFamily="18" charset="0"/>
                        </a:rPr>
                        <m:t>𝑚</m:t>
                      </m:r>
                      <m:r>
                        <a:rPr lang="en-US" sz="2000" i="1">
                          <a:latin typeface="Cambria Math" panose="02040503050406030204" pitchFamily="18" charset="0"/>
                        </a:rPr>
                        <m:t>/</m:t>
                      </m:r>
                      <m:r>
                        <a:rPr lang="en-US" sz="2000" i="1">
                          <a:latin typeface="Cambria Math" panose="02040503050406030204" pitchFamily="18" charset="0"/>
                        </a:rPr>
                        <m:t>𝑠</m:t>
                      </m:r>
                    </m:oMath>
                  </m:oMathPara>
                </a14:m>
                <a:endParaRPr lang="en-US" sz="2000" dirty="0">
                  <a:latin typeface="Times New Roman" panose="02020603050405020304" pitchFamily="18" charset="0"/>
                  <a:cs typeface="Times New Roman" panose="02020603050405020304" pitchFamily="18" charset="0"/>
                </a:endParaRPr>
              </a:p>
              <a:p>
                <a:pPr hangingPunct="0"/>
                <a:r>
                  <a:rPr lang="en-US" sz="2000" dirty="0">
                    <a:latin typeface="Times New Roman" panose="02020603050405020304" pitchFamily="18" charset="0"/>
                    <a:cs typeface="Times New Roman" panose="02020603050405020304" pitchFamily="18" charset="0"/>
                  </a:rPr>
                  <a:t>We know that, power transmitted is given by,</a:t>
                </a:r>
              </a:p>
              <a:p>
                <a:pPr hangingPunct="0"/>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𝑃</m:t>
                      </m:r>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2</m:t>
                              </m:r>
                            </m:sub>
                          </m:sSub>
                        </m:e>
                      </m:d>
                      <m:r>
                        <a:rPr lang="en-US" sz="2000" i="1">
                          <a:latin typeface="Cambria Math" panose="02040503050406030204" pitchFamily="18" charset="0"/>
                        </a:rPr>
                        <m:t>𝑣</m:t>
                      </m:r>
                    </m:oMath>
                  </m:oMathPara>
                </a14:m>
                <a:endParaRPr lang="en-US" sz="2000" dirty="0">
                  <a:latin typeface="Times New Roman" panose="02020603050405020304" pitchFamily="18" charset="0"/>
                  <a:cs typeface="Times New Roman" panose="02020603050405020304" pitchFamily="18" charset="0"/>
                </a:endParaRPr>
              </a:p>
              <a:p>
                <a:pPr hangingPunct="0"/>
                <a:r>
                  <a:rPr lang="en-US" sz="2000" dirty="0">
                    <a:latin typeface="Times New Roman" panose="02020603050405020304" pitchFamily="18" charset="0"/>
                    <a:cs typeface="Times New Roman" panose="02020603050405020304" pitchFamily="18" charset="0"/>
                  </a:rPr>
                  <a:t>Substituting P =5000 W, v = 3.46 m/s, we get,</a:t>
                </a:r>
              </a:p>
              <a:p>
                <a:pPr hangingPunct="0"/>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5000=</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2</m:t>
                              </m:r>
                            </m:sub>
                          </m:sSub>
                        </m:e>
                      </m:d>
                      <m:r>
                        <a:rPr lang="en-US" sz="2000" i="1">
                          <a:latin typeface="Cambria Math" panose="02040503050406030204" pitchFamily="18" charset="0"/>
                        </a:rPr>
                        <m:t>3.46</m:t>
                      </m:r>
                    </m:oMath>
                  </m:oMathPara>
                </a14:m>
                <a:endParaRPr lang="en-US" sz="2000" dirty="0">
                  <a:latin typeface="Times New Roman" panose="02020603050405020304" pitchFamily="18" charset="0"/>
                  <a:cs typeface="Times New Roman" panose="02020603050405020304" pitchFamily="18" charset="0"/>
                </a:endParaRPr>
              </a:p>
              <a:p>
                <a:pPr hangingPunct="0"/>
                <a:r>
                  <a:rPr lang="en-US" sz="2000" dirty="0">
                    <a:latin typeface="Times New Roman" panose="02020603050405020304" pitchFamily="18" charset="0"/>
                    <a:cs typeface="Times New Roman" panose="02020603050405020304" pitchFamily="18" charset="0"/>
                  </a:rPr>
                  <a:t>                                                </a:t>
                </a:r>
                <a14:m>
                  <m:oMath xmlns:m="http://schemas.openxmlformats.org/officeDocument/2006/math">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2</m:t>
                            </m:r>
                          </m:sub>
                        </m:sSub>
                      </m:e>
                    </m:d>
                    <m:r>
                      <a:rPr lang="en-US" sz="2000" i="1">
                        <a:latin typeface="Cambria Math" panose="02040503050406030204" pitchFamily="18" charset="0"/>
                      </a:rPr>
                      <m:t>=1445.09</m:t>
                    </m:r>
                  </m:oMath>
                </a14:m>
                <a:r>
                  <a:rPr lang="en-US" sz="2000" dirty="0">
                    <a:latin typeface="Times New Roman" panose="02020603050405020304" pitchFamily="18" charset="0"/>
                    <a:cs typeface="Times New Roman" panose="02020603050405020304" pitchFamily="18" charset="0"/>
                  </a:rPr>
                  <a:t>---------(1)</a:t>
                </a:r>
              </a:p>
              <a:p>
                <a:pPr hangingPunct="0"/>
                <a:r>
                  <a:rPr lang="en-US" sz="2000" dirty="0">
                    <a:latin typeface="Times New Roman" panose="02020603050405020304" pitchFamily="18" charset="0"/>
                    <a:cs typeface="Times New Roman" panose="02020603050405020304" pitchFamily="18" charset="0"/>
                  </a:rPr>
                  <a:t>a) </a:t>
                </a:r>
                <a:r>
                  <a:rPr lang="en-US" sz="2000" u="sng" dirty="0">
                    <a:latin typeface="Times New Roman" panose="02020603050405020304" pitchFamily="18" charset="0"/>
                    <a:cs typeface="Times New Roman" panose="02020603050405020304" pitchFamily="18" charset="0"/>
                  </a:rPr>
                  <a:t>Open belt drive</a:t>
                </a:r>
                <a:endParaRPr lang="en-US" sz="2000" dirty="0">
                  <a:latin typeface="Times New Roman" panose="02020603050405020304" pitchFamily="18" charset="0"/>
                  <a:cs typeface="Times New Roman" panose="02020603050405020304" pitchFamily="18" charset="0"/>
                </a:endParaRPr>
              </a:p>
              <a:p>
                <a:pPr hangingPunct="0"/>
                <a:r>
                  <a:rPr lang="en-US" sz="2000" dirty="0">
                    <a:latin typeface="Times New Roman" panose="02020603050405020304" pitchFamily="18" charset="0"/>
                    <a:cs typeface="Times New Roman" panose="02020603050405020304" pitchFamily="18" charset="0"/>
                  </a:rPr>
                  <a:t>We have, angle of contact on the smaller pulley of the open belt drive given by,</a:t>
                </a:r>
              </a:p>
              <a:p>
                <a:pPr hangingPunct="0"/>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𝜃</m:t>
                      </m:r>
                      <m:r>
                        <a:rPr lang="en-US" sz="2000" i="1">
                          <a:latin typeface="Cambria Math" panose="02040503050406030204" pitchFamily="18" charset="0"/>
                        </a:rPr>
                        <m:t>=180−2</m:t>
                      </m:r>
                      <m:sSup>
                        <m:sSupPr>
                          <m:ctrlPr>
                            <a:rPr lang="en-US" sz="2000" i="1">
                              <a:latin typeface="Cambria Math" panose="02040503050406030204" pitchFamily="18" charset="0"/>
                            </a:rPr>
                          </m:ctrlPr>
                        </m:sSupPr>
                        <m:e>
                          <m:r>
                            <a:rPr lang="en-US" sz="2000" i="1">
                              <a:latin typeface="Cambria Math" panose="02040503050406030204" pitchFamily="18" charset="0"/>
                            </a:rPr>
                            <m:t>𝑠𝑖𝑛</m:t>
                          </m:r>
                        </m:e>
                        <m:sup>
                          <m:r>
                            <a:rPr lang="en-US" sz="2000" i="1">
                              <a:latin typeface="Cambria Math" panose="02040503050406030204" pitchFamily="18" charset="0"/>
                            </a:rPr>
                            <m:t>−1</m:t>
                          </m:r>
                        </m:sup>
                      </m:sSup>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2</m:t>
                                  </m:r>
                                </m:sub>
                              </m:sSub>
                            </m:num>
                            <m:den>
                              <m:r>
                                <a:rPr lang="en-US" sz="2000" i="1">
                                  <a:latin typeface="Cambria Math" panose="02040503050406030204" pitchFamily="18" charset="0"/>
                                </a:rPr>
                                <m:t>𝑥</m:t>
                              </m:r>
                            </m:den>
                          </m:f>
                        </m:e>
                      </m:d>
                      <m:r>
                        <a:rPr lang="en-US" sz="2000" i="1">
                          <a:latin typeface="Cambria Math" panose="02040503050406030204" pitchFamily="18" charset="0"/>
                        </a:rPr>
                        <m:t>=180−2</m:t>
                      </m:r>
                      <m:sSup>
                        <m:sSupPr>
                          <m:ctrlPr>
                            <a:rPr lang="en-US" sz="2000" i="1">
                              <a:latin typeface="Cambria Math" panose="02040503050406030204" pitchFamily="18" charset="0"/>
                            </a:rPr>
                          </m:ctrlPr>
                        </m:sSupPr>
                        <m:e>
                          <m:r>
                            <a:rPr lang="en-US" sz="2000" i="1">
                              <a:latin typeface="Cambria Math" panose="02040503050406030204" pitchFamily="18" charset="0"/>
                            </a:rPr>
                            <m:t>𝑠𝑖𝑛</m:t>
                          </m:r>
                        </m:e>
                        <m:sup>
                          <m:r>
                            <a:rPr lang="en-US" sz="2000" i="1">
                              <a:latin typeface="Cambria Math" panose="02040503050406030204" pitchFamily="18" charset="0"/>
                            </a:rPr>
                            <m:t>−1</m:t>
                          </m:r>
                        </m:sup>
                      </m:sSup>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550−220</m:t>
                              </m:r>
                            </m:num>
                            <m:den>
                              <m:r>
                                <a:rPr lang="en-US" sz="2000" i="1">
                                  <a:latin typeface="Cambria Math" panose="02040503050406030204" pitchFamily="18" charset="0"/>
                                </a:rPr>
                                <m:t>1500</m:t>
                              </m:r>
                            </m:den>
                          </m:f>
                        </m:e>
                      </m:d>
                      <m:r>
                        <a:rPr lang="en-US" sz="2000" i="1">
                          <a:latin typeface="Cambria Math" panose="02040503050406030204" pitchFamily="18" charset="0"/>
                        </a:rPr>
                        <m:t>=154.58 </m:t>
                      </m:r>
                      <m:r>
                        <a:rPr lang="en-US" sz="2000" i="1">
                          <a:latin typeface="Cambria Math" panose="02040503050406030204" pitchFamily="18" charset="0"/>
                        </a:rPr>
                        <m:t>𝑑𝑒𝑔𝑟𝑒𝑒𝑠</m:t>
                      </m:r>
                      <m:r>
                        <a:rPr lang="en-US" sz="2000" i="1">
                          <a:latin typeface="Cambria Math" panose="02040503050406030204" pitchFamily="18" charset="0"/>
                        </a:rPr>
                        <m:t> </m:t>
                      </m:r>
                      <m:r>
                        <a:rPr lang="en-US" sz="2000" i="1">
                          <a:latin typeface="Cambria Math" panose="02040503050406030204" pitchFamily="18" charset="0"/>
                        </a:rPr>
                        <m:t>𝑜𝑟</m:t>
                      </m:r>
                      <m:r>
                        <a:rPr lang="en-US" sz="2000" i="1">
                          <a:latin typeface="Cambria Math" panose="02040503050406030204" pitchFamily="18" charset="0"/>
                        </a:rPr>
                        <m:t> 2.7 </m:t>
                      </m:r>
                      <m:r>
                        <a:rPr lang="en-US" sz="2000" i="1">
                          <a:latin typeface="Cambria Math" panose="02040503050406030204" pitchFamily="18" charset="0"/>
                        </a:rPr>
                        <m:t>𝑟𝑎𝑑𝑖𝑎𝑛𝑠</m:t>
                      </m:r>
                    </m:oMath>
                  </m:oMathPara>
                </a14:m>
                <a:endParaRPr lang="en-US" sz="2000" dirty="0">
                  <a:latin typeface="Times New Roman" panose="02020603050405020304" pitchFamily="18" charset="0"/>
                  <a:cs typeface="Times New Roman" panose="02020603050405020304" pitchFamily="18" charset="0"/>
                </a:endParaRPr>
              </a:p>
              <a:p>
                <a:pPr algn="just"/>
                <a:endParaRPr lang="en-US" sz="2000" b="1" u="sng" dirty="0">
                  <a:latin typeface="Times New Roman" panose="02020603050405020304" pitchFamily="18" charset="0"/>
                  <a:cs typeface="Times New Roman" panose="02020603050405020304" pitchFamily="18" charset="0"/>
                </a:endParaRPr>
              </a:p>
            </p:txBody>
          </p:sp>
        </mc:Choice>
        <mc:Fallback xmlns="">
          <p:sp>
            <p:nvSpPr>
              <p:cNvPr id="11" name="Rectangle 10">
                <a:extLst>
                  <a:ext uri="{FF2B5EF4-FFF2-40B4-BE49-F238E27FC236}">
                    <a16:creationId xmlns:a16="http://schemas.microsoft.com/office/drawing/2014/main" xmlns="" xmlns:a14="http://schemas.microsoft.com/office/drawing/2010/main" id="{34A18499-D267-4FCA-9273-61437F78472C}"/>
                  </a:ext>
                </a:extLst>
              </p:cNvPr>
              <p:cNvSpPr>
                <a:spLocks noRot="1" noChangeAspect="1" noMove="1" noResize="1" noEditPoints="1" noAdjustHandles="1" noChangeArrowheads="1" noChangeShapeType="1" noTextEdit="1"/>
              </p:cNvSpPr>
              <p:nvPr/>
            </p:nvSpPr>
            <p:spPr>
              <a:xfrm>
                <a:off x="168338" y="1343779"/>
                <a:ext cx="11433111" cy="5431872"/>
              </a:xfrm>
              <a:prstGeom prst="rect">
                <a:avLst/>
              </a:prstGeom>
              <a:blipFill rotWithShape="0">
                <a:blip r:embed="rId3"/>
                <a:stretch>
                  <a:fillRect l="-587" t="-561"/>
                </a:stretch>
              </a:blipFill>
            </p:spPr>
            <p:txBody>
              <a:bodyPr/>
              <a:lstStyle/>
              <a:p>
                <a:r>
                  <a:rPr lang="en-US">
                    <a:noFill/>
                  </a:rPr>
                  <a:t> </a:t>
                </a:r>
              </a:p>
            </p:txBody>
          </p:sp>
        </mc:Fallback>
      </mc:AlternateContent>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spTree>
    <p:extLst>
      <p:ext uri="{BB962C8B-B14F-4D97-AF65-F5344CB8AC3E}">
        <p14:creationId xmlns:p14="http://schemas.microsoft.com/office/powerpoint/2010/main" val="83545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4A18499-D267-4FCA-9273-61437F78472C}"/>
                  </a:ext>
                </a:extLst>
              </p:cNvPr>
              <p:cNvSpPr/>
              <p:nvPr/>
            </p:nvSpPr>
            <p:spPr>
              <a:xfrm>
                <a:off x="168338" y="1343779"/>
                <a:ext cx="11433111" cy="4968027"/>
              </a:xfrm>
              <a:prstGeom prst="rect">
                <a:avLst/>
              </a:prstGeom>
            </p:spPr>
            <p:txBody>
              <a:bodyPr wrap="square">
                <a:spAutoFit/>
              </a:bodyPr>
              <a:lstStyle/>
              <a:p>
                <a:pPr algn="just"/>
                <a:r>
                  <a:rPr lang="en-US" sz="2000" b="1" u="sng" dirty="0">
                    <a:latin typeface="Times New Roman" panose="02020603050405020304" pitchFamily="18" charset="0"/>
                    <a:cs typeface="Times New Roman" panose="02020603050405020304" pitchFamily="18" charset="0"/>
                  </a:rPr>
                  <a:t>NUMERICALS</a:t>
                </a:r>
              </a:p>
              <a:p>
                <a:pPr algn="just"/>
                <a:endParaRPr lang="en-US" sz="2000" b="1" u="sng" dirty="0">
                  <a:latin typeface="Times New Roman" panose="02020603050405020304" pitchFamily="18" charset="0"/>
                  <a:cs typeface="Times New Roman" panose="02020603050405020304" pitchFamily="18" charset="0"/>
                </a:endParaRPr>
              </a:p>
              <a:p>
                <a:pPr algn="just"/>
                <a:r>
                  <a:rPr lang="en-US" sz="2000" b="1" u="sng" dirty="0">
                    <a:latin typeface="Times New Roman" panose="02020603050405020304" pitchFamily="18" charset="0"/>
                    <a:cs typeface="Times New Roman" panose="02020603050405020304" pitchFamily="18" charset="0"/>
                  </a:rPr>
                  <a:t>Solution:</a:t>
                </a:r>
              </a:p>
              <a:p>
                <a:pPr algn="just"/>
                <a:endParaRPr lang="en-US" sz="2000" b="1" u="sng" dirty="0">
                  <a:latin typeface="Times New Roman" panose="02020603050405020304" pitchFamily="18" charset="0"/>
                  <a:cs typeface="Times New Roman" panose="02020603050405020304" pitchFamily="18" charset="0"/>
                </a:endParaRPr>
              </a:p>
              <a:p>
                <a:pPr hangingPunct="0"/>
                <a:r>
                  <a:rPr lang="en-US" sz="2000" dirty="0">
                    <a:latin typeface="Times New Roman" panose="02020603050405020304" pitchFamily="18" charset="0"/>
                    <a:cs typeface="Times New Roman" panose="02020603050405020304" pitchFamily="18" charset="0"/>
                  </a:rPr>
                  <a:t>We have,</a:t>
                </a:r>
              </a:p>
              <a:p>
                <a:pPr hangingPunct="0"/>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1</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2</m:t>
                              </m:r>
                            </m:sub>
                          </m:sSub>
                        </m:den>
                      </m:f>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𝜇𝜃</m:t>
                          </m:r>
                        </m:sup>
                      </m:sSup>
                    </m:oMath>
                  </m:oMathPara>
                </a14:m>
                <a:endParaRPr lang="en-US" sz="2000" dirty="0">
                  <a:latin typeface="Times New Roman" panose="02020603050405020304" pitchFamily="18" charset="0"/>
                  <a:cs typeface="Times New Roman" panose="02020603050405020304" pitchFamily="18" charset="0"/>
                </a:endParaRPr>
              </a:p>
              <a:p>
                <a:pPr hangingPunct="0"/>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1</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2</m:t>
                            </m:r>
                          </m:sub>
                        </m:sSub>
                      </m:den>
                    </m:f>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0.22×2.7</m:t>
                        </m:r>
                      </m:sup>
                    </m:sSup>
                    <m:r>
                      <a:rPr lang="en-US" sz="2000" i="1">
                        <a:latin typeface="Cambria Math" panose="02040503050406030204" pitchFamily="18" charset="0"/>
                      </a:rPr>
                      <m:t>=1.81</m:t>
                    </m:r>
                  </m:oMath>
                </a14:m>
                <a:r>
                  <a:rPr lang="en-US" sz="2000" dirty="0">
                    <a:latin typeface="Times New Roman" panose="02020603050405020304" pitchFamily="18" charset="0"/>
                    <a:cs typeface="Times New Roman" panose="02020603050405020304" pitchFamily="18" charset="0"/>
                  </a:rPr>
                  <a:t>---------(2)</a:t>
                </a:r>
              </a:p>
              <a:p>
                <a:pPr hangingPunct="0"/>
                <a:r>
                  <a:rPr lang="en-US" sz="2000" dirty="0">
                    <a:latin typeface="Times New Roman" panose="02020603050405020304" pitchFamily="18" charset="0"/>
                    <a:cs typeface="Times New Roman" panose="02020603050405020304" pitchFamily="18" charset="0"/>
                  </a:rPr>
                  <a:t>Using (1) and (2), we get T</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 3229.15 N</a:t>
                </a:r>
              </a:p>
              <a:p>
                <a:pPr hangingPunct="0"/>
                <a:r>
                  <a:rPr lang="en-US" sz="2000" dirty="0">
                    <a:latin typeface="Times New Roman" panose="02020603050405020304" pitchFamily="18" charset="0"/>
                    <a:cs typeface="Times New Roman" panose="02020603050405020304" pitchFamily="18" charset="0"/>
                  </a:rPr>
                  <a:t> </a:t>
                </a:r>
              </a:p>
              <a:p>
                <a:pPr hangingPunct="0"/>
                <a:r>
                  <a:rPr lang="en-US" sz="2000" dirty="0">
                    <a:latin typeface="Times New Roman" panose="02020603050405020304" pitchFamily="18" charset="0"/>
                    <a:cs typeface="Times New Roman" panose="02020603050405020304" pitchFamily="18" charset="0"/>
                  </a:rPr>
                  <a:t>a) </a:t>
                </a:r>
                <a:r>
                  <a:rPr lang="en-US" sz="2000" u="sng" dirty="0">
                    <a:latin typeface="Times New Roman" panose="02020603050405020304" pitchFamily="18" charset="0"/>
                    <a:cs typeface="Times New Roman" panose="02020603050405020304" pitchFamily="18" charset="0"/>
                  </a:rPr>
                  <a:t>Crossed belt drive</a:t>
                </a:r>
                <a:endParaRPr lang="en-US" sz="2000" dirty="0">
                  <a:latin typeface="Times New Roman" panose="02020603050405020304" pitchFamily="18" charset="0"/>
                  <a:cs typeface="Times New Roman" panose="02020603050405020304" pitchFamily="18" charset="0"/>
                </a:endParaRPr>
              </a:p>
              <a:p>
                <a:pPr hangingPunct="0"/>
                <a:r>
                  <a:rPr lang="en-US" sz="2000" dirty="0">
                    <a:latin typeface="Times New Roman" panose="02020603050405020304" pitchFamily="18" charset="0"/>
                    <a:cs typeface="Times New Roman" panose="02020603050405020304" pitchFamily="18" charset="0"/>
                  </a:rPr>
                  <a:t>We have, angle of contact in case of crossed belt drive given by,</a:t>
                </a:r>
              </a:p>
              <a:p>
                <a:pPr hangingPunct="0"/>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𝜃</m:t>
                      </m:r>
                      <m:r>
                        <a:rPr lang="en-US" sz="2000" i="1">
                          <a:latin typeface="Cambria Math" panose="02040503050406030204" pitchFamily="18" charset="0"/>
                        </a:rPr>
                        <m:t>=180+2</m:t>
                      </m:r>
                      <m:sSup>
                        <m:sSupPr>
                          <m:ctrlPr>
                            <a:rPr lang="en-US" sz="2000" i="1">
                              <a:latin typeface="Cambria Math" panose="02040503050406030204" pitchFamily="18" charset="0"/>
                            </a:rPr>
                          </m:ctrlPr>
                        </m:sSupPr>
                        <m:e>
                          <m:r>
                            <a:rPr lang="en-US" sz="2000" i="1">
                              <a:latin typeface="Cambria Math" panose="02040503050406030204" pitchFamily="18" charset="0"/>
                            </a:rPr>
                            <m:t>𝑠𝑖𝑛</m:t>
                          </m:r>
                        </m:e>
                        <m:sup>
                          <m:r>
                            <a:rPr lang="en-US" sz="2000" i="1">
                              <a:latin typeface="Cambria Math" panose="02040503050406030204" pitchFamily="18" charset="0"/>
                            </a:rPr>
                            <m:t>−1</m:t>
                          </m:r>
                        </m:sup>
                      </m:sSup>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2</m:t>
                                  </m:r>
                                </m:sub>
                              </m:sSub>
                            </m:num>
                            <m:den>
                              <m:r>
                                <a:rPr lang="en-US" sz="2000" i="1">
                                  <a:latin typeface="Cambria Math" panose="02040503050406030204" pitchFamily="18" charset="0"/>
                                </a:rPr>
                                <m:t>𝑥</m:t>
                              </m:r>
                            </m:den>
                          </m:f>
                        </m:e>
                      </m:d>
                      <m:r>
                        <a:rPr lang="en-US" sz="2000" i="1">
                          <a:latin typeface="Cambria Math" panose="02040503050406030204" pitchFamily="18" charset="0"/>
                        </a:rPr>
                        <m:t>=180+2</m:t>
                      </m:r>
                      <m:sSup>
                        <m:sSupPr>
                          <m:ctrlPr>
                            <a:rPr lang="en-US" sz="2000" i="1">
                              <a:latin typeface="Cambria Math" panose="02040503050406030204" pitchFamily="18" charset="0"/>
                            </a:rPr>
                          </m:ctrlPr>
                        </m:sSupPr>
                        <m:e>
                          <m:r>
                            <a:rPr lang="en-US" sz="2000" i="1">
                              <a:latin typeface="Cambria Math" panose="02040503050406030204" pitchFamily="18" charset="0"/>
                            </a:rPr>
                            <m:t>𝑠𝑖𝑛</m:t>
                          </m:r>
                        </m:e>
                        <m:sup>
                          <m:r>
                            <a:rPr lang="en-US" sz="2000" i="1">
                              <a:latin typeface="Cambria Math" panose="02040503050406030204" pitchFamily="18" charset="0"/>
                            </a:rPr>
                            <m:t>−1</m:t>
                          </m:r>
                        </m:sup>
                      </m:sSup>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550+220</m:t>
                              </m:r>
                            </m:num>
                            <m:den>
                              <m:r>
                                <a:rPr lang="en-US" sz="2000" i="1">
                                  <a:latin typeface="Cambria Math" panose="02040503050406030204" pitchFamily="18" charset="0"/>
                                </a:rPr>
                                <m:t>1500</m:t>
                              </m:r>
                            </m:den>
                          </m:f>
                        </m:e>
                      </m:d>
                      <m:r>
                        <a:rPr lang="en-US" sz="2000" i="1">
                          <a:latin typeface="Cambria Math" panose="02040503050406030204" pitchFamily="18" charset="0"/>
                        </a:rPr>
                        <m:t>=241.77 </m:t>
                      </m:r>
                      <m:r>
                        <a:rPr lang="en-US" sz="2000" i="1">
                          <a:latin typeface="Cambria Math" panose="02040503050406030204" pitchFamily="18" charset="0"/>
                        </a:rPr>
                        <m:t>𝑑𝑒𝑔𝑟𝑒𝑒𝑠</m:t>
                      </m:r>
                      <m:r>
                        <a:rPr lang="en-US" sz="2000" i="1">
                          <a:latin typeface="Cambria Math" panose="02040503050406030204" pitchFamily="18" charset="0"/>
                        </a:rPr>
                        <m:t> </m:t>
                      </m:r>
                      <m:r>
                        <a:rPr lang="en-US" sz="2000" i="1">
                          <a:latin typeface="Cambria Math" panose="02040503050406030204" pitchFamily="18" charset="0"/>
                        </a:rPr>
                        <m:t>𝑜𝑟</m:t>
                      </m:r>
                      <m:r>
                        <a:rPr lang="en-US" sz="2000" i="1">
                          <a:latin typeface="Cambria Math" panose="02040503050406030204" pitchFamily="18" charset="0"/>
                        </a:rPr>
                        <m:t> 4.22 </m:t>
                      </m:r>
                      <m:r>
                        <a:rPr lang="en-US" sz="2000" i="1">
                          <a:latin typeface="Cambria Math" panose="02040503050406030204" pitchFamily="18" charset="0"/>
                        </a:rPr>
                        <m:t>𝑟𝑎𝑑𝑖𝑎𝑛𝑠</m:t>
                      </m:r>
                    </m:oMath>
                  </m:oMathPara>
                </a14:m>
                <a:endParaRPr lang="en-US" sz="2000" dirty="0">
                  <a:latin typeface="Times New Roman" panose="02020603050405020304" pitchFamily="18" charset="0"/>
                  <a:cs typeface="Times New Roman" panose="02020603050405020304" pitchFamily="18" charset="0"/>
                </a:endParaRPr>
              </a:p>
              <a:p>
                <a:pPr hangingPunct="0"/>
                <a:r>
                  <a:rPr lang="en-US" sz="2000" dirty="0">
                    <a:latin typeface="Times New Roman" panose="02020603050405020304" pitchFamily="18" charset="0"/>
                    <a:cs typeface="Times New Roman" panose="02020603050405020304" pitchFamily="18" charset="0"/>
                  </a:rPr>
                  <a:t> </a:t>
                </a:r>
              </a:p>
            </p:txBody>
          </p:sp>
        </mc:Choice>
        <mc:Fallback xmlns="">
          <p:sp>
            <p:nvSpPr>
              <p:cNvPr id="11" name="Rectangle 10">
                <a:extLst>
                  <a:ext uri="{FF2B5EF4-FFF2-40B4-BE49-F238E27FC236}">
                    <a16:creationId xmlns:a16="http://schemas.microsoft.com/office/drawing/2014/main" xmlns="" xmlns:a14="http://schemas.microsoft.com/office/drawing/2010/main" id="{34A18499-D267-4FCA-9273-61437F78472C}"/>
                  </a:ext>
                </a:extLst>
              </p:cNvPr>
              <p:cNvSpPr>
                <a:spLocks noRot="1" noChangeAspect="1" noMove="1" noResize="1" noEditPoints="1" noAdjustHandles="1" noChangeArrowheads="1" noChangeShapeType="1" noTextEdit="1"/>
              </p:cNvSpPr>
              <p:nvPr/>
            </p:nvSpPr>
            <p:spPr>
              <a:xfrm>
                <a:off x="168338" y="1343779"/>
                <a:ext cx="11433111" cy="4968027"/>
              </a:xfrm>
              <a:prstGeom prst="rect">
                <a:avLst/>
              </a:prstGeom>
              <a:blipFill rotWithShape="0">
                <a:blip r:embed="rId3"/>
                <a:stretch>
                  <a:fillRect l="-587" t="-613"/>
                </a:stretch>
              </a:blipFill>
            </p:spPr>
            <p:txBody>
              <a:bodyPr/>
              <a:lstStyle/>
              <a:p>
                <a:r>
                  <a:rPr lang="en-US">
                    <a:noFill/>
                  </a:rPr>
                  <a:t> </a:t>
                </a:r>
              </a:p>
            </p:txBody>
          </p:sp>
        </mc:Fallback>
      </mc:AlternateContent>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spTree>
    <p:extLst>
      <p:ext uri="{BB962C8B-B14F-4D97-AF65-F5344CB8AC3E}">
        <p14:creationId xmlns:p14="http://schemas.microsoft.com/office/powerpoint/2010/main" val="2669013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4A18499-D267-4FCA-9273-61437F78472C}"/>
                  </a:ext>
                </a:extLst>
              </p:cNvPr>
              <p:cNvSpPr/>
              <p:nvPr/>
            </p:nvSpPr>
            <p:spPr>
              <a:xfrm>
                <a:off x="168338" y="1343779"/>
                <a:ext cx="11433111" cy="3353162"/>
              </a:xfrm>
              <a:prstGeom prst="rect">
                <a:avLst/>
              </a:prstGeom>
            </p:spPr>
            <p:txBody>
              <a:bodyPr wrap="square">
                <a:spAutoFit/>
              </a:bodyPr>
              <a:lstStyle/>
              <a:p>
                <a:pPr algn="just"/>
                <a:r>
                  <a:rPr lang="en-US" sz="2000" b="1" u="sng" dirty="0">
                    <a:latin typeface="Times New Roman" panose="02020603050405020304" pitchFamily="18" charset="0"/>
                    <a:cs typeface="Times New Roman" panose="02020603050405020304" pitchFamily="18" charset="0"/>
                  </a:rPr>
                  <a:t>NUMERICALS</a:t>
                </a:r>
              </a:p>
              <a:p>
                <a:pPr algn="just"/>
                <a:endParaRPr lang="en-US" sz="2000" b="1" u="sng" dirty="0">
                  <a:latin typeface="Times New Roman" panose="02020603050405020304" pitchFamily="18" charset="0"/>
                  <a:cs typeface="Times New Roman" panose="02020603050405020304" pitchFamily="18" charset="0"/>
                </a:endParaRPr>
              </a:p>
              <a:p>
                <a:pPr algn="just"/>
                <a:r>
                  <a:rPr lang="en-US" sz="2000" b="1" u="sng" dirty="0">
                    <a:latin typeface="Times New Roman" panose="02020603050405020304" pitchFamily="18" charset="0"/>
                    <a:cs typeface="Times New Roman" panose="02020603050405020304" pitchFamily="18" charset="0"/>
                  </a:rPr>
                  <a:t>Solution:</a:t>
                </a:r>
              </a:p>
              <a:p>
                <a:pPr algn="just"/>
                <a:endParaRPr lang="en-US" sz="2000" b="1" u="sng" dirty="0">
                  <a:latin typeface="Times New Roman" panose="02020603050405020304" pitchFamily="18" charset="0"/>
                  <a:cs typeface="Times New Roman" panose="02020603050405020304" pitchFamily="18" charset="0"/>
                </a:endParaRPr>
              </a:p>
              <a:p>
                <a:pPr hangingPunct="0"/>
                <a:r>
                  <a:rPr lang="en-US" sz="2000" dirty="0">
                    <a:latin typeface="Times New Roman" panose="02020603050405020304" pitchFamily="18" charset="0"/>
                    <a:cs typeface="Times New Roman" panose="02020603050405020304" pitchFamily="18" charset="0"/>
                  </a:rPr>
                  <a:t>We have,</a:t>
                </a:r>
              </a:p>
              <a:p>
                <a:pPr hangingPunct="0"/>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1</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2</m:t>
                              </m:r>
                            </m:sub>
                          </m:sSub>
                        </m:den>
                      </m:f>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𝜇𝜃</m:t>
                          </m:r>
                        </m:sup>
                      </m:sSup>
                    </m:oMath>
                  </m:oMathPara>
                </a14:m>
                <a:endParaRPr lang="en-US" sz="2000" dirty="0">
                  <a:latin typeface="Times New Roman" panose="02020603050405020304" pitchFamily="18" charset="0"/>
                  <a:cs typeface="Times New Roman" panose="02020603050405020304" pitchFamily="18" charset="0"/>
                </a:endParaRPr>
              </a:p>
              <a:p>
                <a:pPr hangingPunct="0"/>
                <a14:m>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1</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𝑇</m:t>
                            </m:r>
                          </m:e>
                          <m:sub>
                            <m:r>
                              <a:rPr lang="en-US" sz="2000" i="1">
                                <a:latin typeface="Cambria Math" panose="02040503050406030204" pitchFamily="18" charset="0"/>
                              </a:rPr>
                              <m:t>2</m:t>
                            </m:r>
                          </m:sub>
                        </m:sSub>
                      </m:den>
                    </m:f>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0.22×4.22</m:t>
                        </m:r>
                      </m:sup>
                    </m:sSup>
                    <m:r>
                      <a:rPr lang="en-US" sz="2000" i="1">
                        <a:latin typeface="Cambria Math" panose="02040503050406030204" pitchFamily="18" charset="0"/>
                      </a:rPr>
                      <m:t>=2.53</m:t>
                    </m:r>
                  </m:oMath>
                </a14:m>
                <a:r>
                  <a:rPr lang="en-US" sz="2000" dirty="0">
                    <a:latin typeface="Times New Roman" panose="02020603050405020304" pitchFamily="18" charset="0"/>
                    <a:cs typeface="Times New Roman" panose="02020603050405020304" pitchFamily="18" charset="0"/>
                  </a:rPr>
                  <a:t>---------(2)</a:t>
                </a:r>
              </a:p>
              <a:p>
                <a:pPr hangingPunct="0"/>
                <a:r>
                  <a:rPr lang="en-US" sz="2000" dirty="0">
                    <a:latin typeface="Times New Roman" panose="02020603050405020304" pitchFamily="18" charset="0"/>
                    <a:cs typeface="Times New Roman" panose="02020603050405020304" pitchFamily="18" charset="0"/>
                  </a:rPr>
                  <a:t>Using (1) and (2), we get T</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 2389.6 N</a:t>
                </a:r>
              </a:p>
              <a:p>
                <a:pPr algn="just"/>
                <a:endParaRPr lang="en-US" sz="2000" b="1" u="sng" dirty="0">
                  <a:latin typeface="Times New Roman" panose="02020603050405020304" pitchFamily="18" charset="0"/>
                  <a:cs typeface="Times New Roman" panose="02020603050405020304" pitchFamily="18" charset="0"/>
                </a:endParaRPr>
              </a:p>
            </p:txBody>
          </p:sp>
        </mc:Choice>
        <mc:Fallback xmlns="">
          <p:sp>
            <p:nvSpPr>
              <p:cNvPr id="11" name="Rectangle 10">
                <a:extLst>
                  <a:ext uri="{FF2B5EF4-FFF2-40B4-BE49-F238E27FC236}">
                    <a16:creationId xmlns:a16="http://schemas.microsoft.com/office/drawing/2014/main" xmlns="" xmlns:a14="http://schemas.microsoft.com/office/drawing/2010/main" id="{34A18499-D267-4FCA-9273-61437F78472C}"/>
                  </a:ext>
                </a:extLst>
              </p:cNvPr>
              <p:cNvSpPr>
                <a:spLocks noRot="1" noChangeAspect="1" noMove="1" noResize="1" noEditPoints="1" noAdjustHandles="1" noChangeArrowheads="1" noChangeShapeType="1" noTextEdit="1"/>
              </p:cNvSpPr>
              <p:nvPr/>
            </p:nvSpPr>
            <p:spPr>
              <a:xfrm>
                <a:off x="168338" y="1343779"/>
                <a:ext cx="11433111" cy="3353162"/>
              </a:xfrm>
              <a:prstGeom prst="rect">
                <a:avLst/>
              </a:prstGeom>
              <a:blipFill rotWithShape="0">
                <a:blip r:embed="rId3"/>
                <a:stretch>
                  <a:fillRect l="-587" t="-909"/>
                </a:stretch>
              </a:blipFill>
            </p:spPr>
            <p:txBody>
              <a:bodyPr/>
              <a:lstStyle/>
              <a:p>
                <a:r>
                  <a:rPr lang="en-US">
                    <a:noFill/>
                  </a:rPr>
                  <a:t> </a:t>
                </a:r>
              </a:p>
            </p:txBody>
          </p:sp>
        </mc:Fallback>
      </mc:AlternateContent>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spTree>
    <p:extLst>
      <p:ext uri="{BB962C8B-B14F-4D97-AF65-F5344CB8AC3E}">
        <p14:creationId xmlns:p14="http://schemas.microsoft.com/office/powerpoint/2010/main" val="38769482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11318812" cy="9633406"/>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COMPOSITES</a:t>
            </a:r>
          </a:p>
          <a:p>
            <a:pPr algn="just"/>
            <a:endParaRPr lang="en-IN" sz="2000" b="1" u="sng" dirty="0">
              <a:latin typeface="Times New Roman" panose="02020603050405020304" pitchFamily="18" charset="0"/>
              <a:cs typeface="Times New Roman" panose="02020603050405020304" pitchFamily="18" charset="0"/>
            </a:endParaRPr>
          </a:p>
          <a:p>
            <a:r>
              <a:rPr lang="en-US" sz="2000" b="1" dirty="0">
                <a:latin typeface="Times New Roman" panose="02020603050405020304" pitchFamily="18" charset="0"/>
                <a:cs typeface="Times New Roman" panose="02020603050405020304" pitchFamily="18" charset="0"/>
              </a:rPr>
              <a:t>The advantages of using composites over metals - </a:t>
            </a: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Monolithic metals and their alloys cannot always meet the demands of today’s advanced technologies. Only by combining several materials can one meet the performance requirements.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For example, trusses and benches used in satellites need to be dimensionally stable in space during temperature changes between –256°F (–160°C) and 200°F (93.3°C). Limitations on coefficient of thermal expansion thus are low and may be of the order of ±1.8×10</a:t>
            </a:r>
            <a:r>
              <a:rPr lang="en-US" sz="2000" baseline="30000" dirty="0">
                <a:latin typeface="Times New Roman" panose="02020603050405020304" pitchFamily="18" charset="0"/>
                <a:cs typeface="Times New Roman" panose="02020603050405020304" pitchFamily="18" charset="0"/>
              </a:rPr>
              <a:t>-7</a:t>
            </a:r>
            <a:r>
              <a:rPr lang="en-US" sz="2000" dirty="0">
                <a:latin typeface="Times New Roman" panose="02020603050405020304" pitchFamily="18" charset="0"/>
                <a:cs typeface="Times New Roman" panose="02020603050405020304" pitchFamily="18" charset="0"/>
              </a:rPr>
              <a:t> m/m/°C. Monolithic materials cannot meet these requirements; this leaves composites, such as graphite/epoxy, as the only materials to satisfy them.</a:t>
            </a:r>
          </a:p>
          <a:p>
            <a:pPr marL="342900" indent="-3429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In many cases, using composites is more efficient. For example, in the highly competitive airline market, one is continuously looking for ways to lower the overall mass of the aircraft without decreasing the stiffness and strength of its components. This is possible by replacing conventional metal alloys with composite materials. </a:t>
            </a:r>
          </a:p>
          <a:p>
            <a:pPr algn="just"/>
            <a:r>
              <a:rPr lang="en-US" sz="2000" dirty="0">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i="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i="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ENGINEERING MATERIALS</a:t>
            </a:r>
          </a:p>
        </p:txBody>
      </p:sp>
    </p:spTree>
    <p:extLst>
      <p:ext uri="{BB962C8B-B14F-4D97-AF65-F5344CB8AC3E}">
        <p14:creationId xmlns:p14="http://schemas.microsoft.com/office/powerpoint/2010/main" val="24847345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8" y="1343779"/>
            <a:ext cx="11433111" cy="3785652"/>
          </a:xfrm>
          <a:prstGeom prst="rect">
            <a:avLst/>
          </a:prstGeom>
        </p:spPr>
        <p:txBody>
          <a:bodyPr wrap="square">
            <a:spAutoFit/>
          </a:bodyPr>
          <a:lstStyle/>
          <a:p>
            <a:pPr algn="just"/>
            <a:r>
              <a:rPr lang="en-US" sz="2000" b="1" u="sng" dirty="0">
                <a:latin typeface="Times New Roman" panose="02020603050405020304" pitchFamily="18" charset="0"/>
                <a:cs typeface="Times New Roman" panose="02020603050405020304" pitchFamily="18" charset="0"/>
              </a:rPr>
              <a:t>ADVANTAGES OF  BELT DRIVES</a:t>
            </a:r>
          </a:p>
          <a:p>
            <a:pPr algn="just"/>
            <a:endParaRPr lang="en-US" sz="2000" b="1" u="sng"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Belt drives offer the following advantages compared with other types of drives:</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Belt drives can transmit power over considerable distance between the axes of driving and driven shafts.</a:t>
            </a:r>
          </a:p>
          <a:p>
            <a:pPr algn="just"/>
            <a:r>
              <a:rPr lang="en-US" sz="2000" dirty="0">
                <a:latin typeface="Times New Roman" panose="02020603050405020304" pitchFamily="18" charset="0"/>
                <a:cs typeface="Times New Roman" panose="02020603050405020304" pitchFamily="18" charset="0"/>
              </a:rPr>
              <a:t>(ii) The operation of belt drive is smooth and silent.</a:t>
            </a:r>
          </a:p>
          <a:p>
            <a:pPr algn="just"/>
            <a:r>
              <a:rPr lang="en-US" sz="2000" dirty="0">
                <a:latin typeface="Times New Roman" panose="02020603050405020304" pitchFamily="18" charset="0"/>
                <a:cs typeface="Times New Roman" panose="02020603050405020304" pitchFamily="18" charset="0"/>
              </a:rPr>
              <a:t>(iii) They can transmit only a definite load, which if exceeded, will cause the belt to slip over the pulley, thus protecting the parts of the drive against overload.</a:t>
            </a:r>
          </a:p>
          <a:p>
            <a:pPr algn="just"/>
            <a:r>
              <a:rPr lang="en-US" sz="2000" dirty="0">
                <a:latin typeface="Times New Roman" panose="02020603050405020304" pitchFamily="18" charset="0"/>
                <a:cs typeface="Times New Roman" panose="02020603050405020304" pitchFamily="18" charset="0"/>
              </a:rPr>
              <a:t>(iv) They have the ability to absorb the shocks and damp vibration.</a:t>
            </a:r>
          </a:p>
          <a:p>
            <a:pPr algn="just"/>
            <a:r>
              <a:rPr lang="en-US" sz="2000" dirty="0">
                <a:latin typeface="Times New Roman" panose="02020603050405020304" pitchFamily="18" charset="0"/>
                <a:cs typeface="Times New Roman" panose="02020603050405020304" pitchFamily="18" charset="0"/>
              </a:rPr>
              <a:t>(v) They are simple to design.</a:t>
            </a:r>
          </a:p>
          <a:p>
            <a:pPr algn="just"/>
            <a:r>
              <a:rPr lang="en-US" sz="2000" dirty="0">
                <a:latin typeface="Times New Roman" panose="02020603050405020304" pitchFamily="18" charset="0"/>
                <a:cs typeface="Times New Roman" panose="02020603050405020304" pitchFamily="18" charset="0"/>
              </a:rPr>
              <a:t>(vi) They have low initial cost.</a:t>
            </a:r>
          </a:p>
          <a:p>
            <a:pPr algn="just"/>
            <a:endParaRPr lang="en-US" sz="20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spTree>
    <p:extLst>
      <p:ext uri="{BB962C8B-B14F-4D97-AF65-F5344CB8AC3E}">
        <p14:creationId xmlns:p14="http://schemas.microsoft.com/office/powerpoint/2010/main" val="2949182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8" y="1343779"/>
            <a:ext cx="11433111" cy="2862322"/>
          </a:xfrm>
          <a:prstGeom prst="rect">
            <a:avLst/>
          </a:prstGeom>
        </p:spPr>
        <p:txBody>
          <a:bodyPr wrap="square">
            <a:spAutoFit/>
          </a:bodyPr>
          <a:lstStyle/>
          <a:p>
            <a:pPr algn="just"/>
            <a:r>
              <a:rPr lang="en-US" sz="2000" b="1" u="sng" dirty="0">
                <a:latin typeface="Times New Roman" panose="02020603050405020304" pitchFamily="18" charset="0"/>
                <a:cs typeface="Times New Roman" panose="02020603050405020304" pitchFamily="18" charset="0"/>
              </a:rPr>
              <a:t>DISADVANTAGES OF  BELT DRIVES</a:t>
            </a:r>
          </a:p>
          <a:p>
            <a:pPr algn="just"/>
            <a:endParaRPr lang="en-US" sz="2000" b="1" u="sng"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The disadvantages of belt drives compared to other types of drives are as follows:</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Belt drives have large dimensions and occupy more space.</a:t>
            </a:r>
          </a:p>
          <a:p>
            <a:pPr algn="just"/>
            <a:r>
              <a:rPr lang="en-US" sz="2000" dirty="0">
                <a:latin typeface="Times New Roman" panose="02020603050405020304" pitchFamily="18" charset="0"/>
                <a:cs typeface="Times New Roman" panose="02020603050405020304" pitchFamily="18" charset="0"/>
              </a:rPr>
              <a:t>(ii) The velocity ratio is not constant due to belt slip.</a:t>
            </a:r>
          </a:p>
          <a:p>
            <a:pPr algn="just"/>
            <a:r>
              <a:rPr lang="en-US" sz="2000" dirty="0">
                <a:latin typeface="Times New Roman" panose="02020603050405020304" pitchFamily="18" charset="0"/>
                <a:cs typeface="Times New Roman" panose="02020603050405020304" pitchFamily="18" charset="0"/>
              </a:rPr>
              <a:t>(iii) They impose heavy loads on shafts and bearings.</a:t>
            </a:r>
          </a:p>
          <a:p>
            <a:pPr algn="just"/>
            <a:r>
              <a:rPr lang="en-US" sz="2000" dirty="0">
                <a:latin typeface="Times New Roman" panose="02020603050405020304" pitchFamily="18" charset="0"/>
                <a:cs typeface="Times New Roman" panose="02020603050405020304" pitchFamily="18" charset="0"/>
              </a:rPr>
              <a:t>(iv) There is considerable loss of power resulting in low efficiency.</a:t>
            </a:r>
          </a:p>
          <a:p>
            <a:pPr algn="just"/>
            <a:r>
              <a:rPr lang="en-US" sz="2000" dirty="0">
                <a:latin typeface="Times New Roman" panose="02020603050405020304" pitchFamily="18" charset="0"/>
                <a:cs typeface="Times New Roman" panose="02020603050405020304" pitchFamily="18" charset="0"/>
              </a:rPr>
              <a:t>(v) Belt drives have comparatively short service life.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spTree>
    <p:extLst>
      <p:ext uri="{BB962C8B-B14F-4D97-AF65-F5344CB8AC3E}">
        <p14:creationId xmlns:p14="http://schemas.microsoft.com/office/powerpoint/2010/main" val="21375058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8" y="1343779"/>
            <a:ext cx="11433111" cy="2862322"/>
          </a:xfrm>
          <a:prstGeom prst="rect">
            <a:avLst/>
          </a:prstGeom>
        </p:spPr>
        <p:txBody>
          <a:bodyPr wrap="square">
            <a:spAutoFit/>
          </a:bodyPr>
          <a:lstStyle/>
          <a:p>
            <a:pPr algn="just"/>
            <a:r>
              <a:rPr lang="en-US" sz="2000" b="1" u="sng" dirty="0">
                <a:latin typeface="Times New Roman" panose="02020603050405020304" pitchFamily="18" charset="0"/>
                <a:cs typeface="Times New Roman" panose="02020603050405020304" pitchFamily="18" charset="0"/>
              </a:rPr>
              <a:t>APPLICATIONS OF  BELT DRIVES</a:t>
            </a:r>
          </a:p>
          <a:p>
            <a:endParaRPr lang="en-US" sz="2000" b="1" u="sng"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Electric motors</a:t>
            </a:r>
          </a:p>
          <a:p>
            <a:pPr marL="342900" indent="-342900">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Automobiles</a:t>
            </a:r>
          </a:p>
          <a:p>
            <a:pPr marL="342900" indent="-342900">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 Machine tools  </a:t>
            </a:r>
          </a:p>
          <a:p>
            <a:pPr marL="342900" indent="-342900">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Conveyors</a:t>
            </a:r>
            <a:endParaRPr lang="en-US" sz="20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8725" y="1952481"/>
            <a:ext cx="3701600" cy="2082150"/>
          </a:xfrm>
          <a:prstGeom prst="rect">
            <a:avLst/>
          </a:prstGeom>
        </p:spPr>
      </p:pic>
      <p:pic>
        <p:nvPicPr>
          <p:cNvPr id="4" name="Picture 3"/>
          <p:cNvPicPr>
            <a:picLocks noChangeAspect="1"/>
          </p:cNvPicPr>
          <p:nvPr/>
        </p:nvPicPr>
        <p:blipFill>
          <a:blip r:embed="rId5"/>
          <a:stretch>
            <a:fillRect/>
          </a:stretch>
        </p:blipFill>
        <p:spPr>
          <a:xfrm>
            <a:off x="4188725" y="4233421"/>
            <a:ext cx="3701600" cy="2468967"/>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71638" y="1793908"/>
            <a:ext cx="3309705" cy="2439513"/>
          </a:xfrm>
          <a:prstGeom prst="rect">
            <a:avLst/>
          </a:prstGeom>
        </p:spPr>
      </p:pic>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93176" y="4206101"/>
            <a:ext cx="3866627" cy="2651899"/>
          </a:xfrm>
          <a:prstGeom prst="rect">
            <a:avLst/>
          </a:prstGeom>
        </p:spPr>
      </p:pic>
    </p:spTree>
    <p:extLst>
      <p:ext uri="{BB962C8B-B14F-4D97-AF65-F5344CB8AC3E}">
        <p14:creationId xmlns:p14="http://schemas.microsoft.com/office/powerpoint/2010/main" val="2516280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8475599" cy="7171194"/>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GEAR DRIVES</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Gears are defined as toothed wheels which transmit power and motion from one shaft to another by means of successive engagement of teeth.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Gear drives offer the following advantages compared with chain or belt drives:</a:t>
            </a:r>
            <a:endParaRPr lang="en-IN"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It is a </a:t>
            </a:r>
            <a:r>
              <a:rPr lang="en-US" sz="2000" b="1" dirty="0">
                <a:latin typeface="Times New Roman" panose="02020603050405020304" pitchFamily="18" charset="0"/>
                <a:cs typeface="Times New Roman" panose="02020603050405020304" pitchFamily="18" charset="0"/>
              </a:rPr>
              <a:t>positive drive </a:t>
            </a:r>
            <a:r>
              <a:rPr lang="en-US" sz="2000" dirty="0">
                <a:latin typeface="Times New Roman" panose="02020603050405020304" pitchFamily="18" charset="0"/>
                <a:cs typeface="Times New Roman" panose="02020603050405020304" pitchFamily="18" charset="0"/>
              </a:rPr>
              <a:t>and the velocity ratio remains constant.</a:t>
            </a:r>
          </a:p>
          <a:p>
            <a:pPr algn="just"/>
            <a:r>
              <a:rPr lang="en-US" sz="2000" dirty="0">
                <a:latin typeface="Times New Roman" panose="02020603050405020304" pitchFamily="18" charset="0"/>
                <a:cs typeface="Times New Roman" panose="02020603050405020304" pitchFamily="18" charset="0"/>
              </a:rPr>
              <a:t>     (ii) The centre distance between the shafts is relatively small, which results in </a:t>
            </a:r>
          </a:p>
          <a:p>
            <a:pPr algn="just"/>
            <a:r>
              <a:rPr lang="en-US" sz="2000" dirty="0">
                <a:latin typeface="Times New Roman" panose="02020603050405020304" pitchFamily="18" charset="0"/>
                <a:cs typeface="Times New Roman" panose="02020603050405020304" pitchFamily="18" charset="0"/>
              </a:rPr>
              <a:t>           compact construction.</a:t>
            </a:r>
          </a:p>
          <a:p>
            <a:pPr algn="just"/>
            <a:r>
              <a:rPr lang="en-US" sz="2000" dirty="0">
                <a:latin typeface="Times New Roman" panose="02020603050405020304" pitchFamily="18" charset="0"/>
                <a:cs typeface="Times New Roman" panose="02020603050405020304" pitchFamily="18" charset="0"/>
              </a:rPr>
              <a:t>     (iii) It can transmit very large power, which is beyond the range of belt or </a:t>
            </a:r>
          </a:p>
          <a:p>
            <a:pPr algn="just"/>
            <a:r>
              <a:rPr lang="en-US" sz="2000" dirty="0">
                <a:latin typeface="Times New Roman" panose="02020603050405020304" pitchFamily="18" charset="0"/>
                <a:cs typeface="Times New Roman" panose="02020603050405020304" pitchFamily="18" charset="0"/>
              </a:rPr>
              <a:t>           chain drives.</a:t>
            </a:r>
          </a:p>
          <a:p>
            <a:pPr algn="just"/>
            <a:r>
              <a:rPr lang="en-US" sz="2000" dirty="0">
                <a:latin typeface="Times New Roman" panose="02020603050405020304" pitchFamily="18" charset="0"/>
                <a:cs typeface="Times New Roman" panose="02020603050405020304" pitchFamily="18" charset="0"/>
              </a:rPr>
              <a:t>     (iv) It can transmit motion at very low velocity, which is not possible with the </a:t>
            </a:r>
          </a:p>
          <a:p>
            <a:pPr algn="just"/>
            <a:r>
              <a:rPr lang="en-US" sz="2000" dirty="0">
                <a:latin typeface="Times New Roman" panose="02020603050405020304" pitchFamily="18" charset="0"/>
                <a:cs typeface="Times New Roman" panose="02020603050405020304" pitchFamily="18" charset="0"/>
              </a:rPr>
              <a:t>           belt drives.</a:t>
            </a:r>
          </a:p>
          <a:p>
            <a:pPr algn="just"/>
            <a:r>
              <a:rPr lang="en-US" sz="2000" dirty="0">
                <a:latin typeface="Times New Roman" panose="02020603050405020304" pitchFamily="18" charset="0"/>
                <a:cs typeface="Times New Roman" panose="02020603050405020304" pitchFamily="18" charset="0"/>
              </a:rPr>
              <a:t>     (v) A provision can be made in the gearbox for gear shifting, thus changing </a:t>
            </a:r>
          </a:p>
          <a:p>
            <a:pPr algn="just"/>
            <a:r>
              <a:rPr lang="en-US" sz="2000" dirty="0">
                <a:latin typeface="Times New Roman" panose="02020603050405020304" pitchFamily="18" charset="0"/>
                <a:cs typeface="Times New Roman" panose="02020603050405020304" pitchFamily="18" charset="0"/>
              </a:rPr>
              <a:t>          the velocity ratio over a wide range.</a:t>
            </a: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endParaRPr lang="en-IN"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pic>
        <p:nvPicPr>
          <p:cNvPr id="12" name="Picture 4" descr="C:\Users\satheesh\Desktop\gear-gif-animation-5 (1).gif">
            <a:extLst>
              <a:ext uri="{FF2B5EF4-FFF2-40B4-BE49-F238E27FC236}">
                <a16:creationId xmlns:a16="http://schemas.microsoft.com/office/drawing/2014/main" id="{46A47714-C854-467B-A763-032EE78CF381}"/>
              </a:ext>
            </a:extLst>
          </p:cNvPr>
          <p:cNvPicPr>
            <a:picLocks noChangeAspect="1" noChangeArrowheads="1" noCrop="1"/>
          </p:cNvPicPr>
          <p:nvPr/>
        </p:nvPicPr>
        <p:blipFill>
          <a:blip r:embed="rId4"/>
          <a:srcRect/>
          <a:stretch>
            <a:fillRect/>
          </a:stretch>
        </p:blipFill>
        <p:spPr bwMode="auto">
          <a:xfrm>
            <a:off x="8912133" y="2399016"/>
            <a:ext cx="3187095" cy="2390321"/>
          </a:xfrm>
          <a:prstGeom prst="rect">
            <a:avLst/>
          </a:prstGeom>
          <a:noFill/>
        </p:spPr>
      </p:pic>
    </p:spTree>
    <p:extLst>
      <p:ext uri="{BB962C8B-B14F-4D97-AF65-F5344CB8AC3E}">
        <p14:creationId xmlns:p14="http://schemas.microsoft.com/office/powerpoint/2010/main" val="10043326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9690036" cy="3785652"/>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GEAR DRIVES</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Gears can be classified according to the relative positions of their shaft axes as follows:</a:t>
            </a:r>
          </a:p>
          <a:p>
            <a:pPr marL="342900" indent="-342900" algn="just">
              <a:buFont typeface="Wingdings" panose="05000000000000000000" pitchFamily="2" charset="2"/>
              <a:buChar char="Ø"/>
            </a:pPr>
            <a:endParaRPr lang="en-IN" sz="2000" b="1" dirty="0">
              <a:latin typeface="Times New Roman" panose="02020603050405020304" pitchFamily="18" charset="0"/>
              <a:cs typeface="Times New Roman" panose="02020603050405020304" pitchFamily="18" charset="0"/>
            </a:endParaRPr>
          </a:p>
          <a:p>
            <a:pPr algn="just"/>
            <a:r>
              <a:rPr lang="en-IN" sz="2000" b="1" dirty="0">
                <a:latin typeface="Times New Roman" panose="02020603050405020304" pitchFamily="18" charset="0"/>
                <a:cs typeface="Times New Roman" panose="02020603050405020304" pitchFamily="18" charset="0"/>
              </a:rPr>
              <a:t>     </a:t>
            </a:r>
          </a:p>
          <a:p>
            <a:pPr algn="just"/>
            <a:endParaRPr lang="en-IN" sz="2000" b="1"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endParaRPr lang="en-IN"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pic>
        <p:nvPicPr>
          <p:cNvPr id="2" name="Picture 1">
            <a:extLst>
              <a:ext uri="{FF2B5EF4-FFF2-40B4-BE49-F238E27FC236}">
                <a16:creationId xmlns:a16="http://schemas.microsoft.com/office/drawing/2014/main" id="{23F18654-1B69-4CFF-89B1-7262A4DB95EC}"/>
              </a:ext>
            </a:extLst>
          </p:cNvPr>
          <p:cNvPicPr>
            <a:picLocks noChangeAspect="1"/>
          </p:cNvPicPr>
          <p:nvPr/>
        </p:nvPicPr>
        <p:blipFill>
          <a:blip r:embed="rId4"/>
          <a:stretch>
            <a:fillRect/>
          </a:stretch>
        </p:blipFill>
        <p:spPr>
          <a:xfrm>
            <a:off x="1612497" y="2869086"/>
            <a:ext cx="7569887" cy="2672456"/>
          </a:xfrm>
          <a:prstGeom prst="rect">
            <a:avLst/>
          </a:prstGeom>
        </p:spPr>
      </p:pic>
    </p:spTree>
    <p:extLst>
      <p:ext uri="{BB962C8B-B14F-4D97-AF65-F5344CB8AC3E}">
        <p14:creationId xmlns:p14="http://schemas.microsoft.com/office/powerpoint/2010/main" val="1468614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9690036" cy="3785652"/>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GEAR DRIVES</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Gears can be classified according to the relative positions of their shaft axes as follows:</a:t>
            </a:r>
          </a:p>
          <a:p>
            <a:pPr marL="342900" indent="-342900" algn="just">
              <a:buFont typeface="Wingdings" panose="05000000000000000000" pitchFamily="2" charset="2"/>
              <a:buChar char="Ø"/>
            </a:pPr>
            <a:endParaRPr lang="en-IN" sz="2000" b="1" dirty="0">
              <a:latin typeface="Times New Roman" panose="02020603050405020304" pitchFamily="18" charset="0"/>
              <a:cs typeface="Times New Roman" panose="02020603050405020304" pitchFamily="18" charset="0"/>
            </a:endParaRPr>
          </a:p>
          <a:p>
            <a:pPr algn="just"/>
            <a:r>
              <a:rPr lang="en-IN" sz="2000" b="1" dirty="0">
                <a:latin typeface="Times New Roman" panose="02020603050405020304" pitchFamily="18" charset="0"/>
                <a:cs typeface="Times New Roman" panose="02020603050405020304" pitchFamily="18" charset="0"/>
              </a:rPr>
              <a:t>     </a:t>
            </a:r>
          </a:p>
          <a:p>
            <a:pPr algn="just"/>
            <a:endParaRPr lang="en-IN" sz="2000" b="1"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endParaRPr lang="en-IN"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pic>
        <p:nvPicPr>
          <p:cNvPr id="4" name="Picture 3">
            <a:extLst>
              <a:ext uri="{FF2B5EF4-FFF2-40B4-BE49-F238E27FC236}">
                <a16:creationId xmlns:a16="http://schemas.microsoft.com/office/drawing/2014/main" id="{AB34B1C2-1ABB-4767-AC27-835FD5F4AF8F}"/>
              </a:ext>
            </a:extLst>
          </p:cNvPr>
          <p:cNvPicPr>
            <a:picLocks noChangeAspect="1"/>
          </p:cNvPicPr>
          <p:nvPr/>
        </p:nvPicPr>
        <p:blipFill>
          <a:blip r:embed="rId4"/>
          <a:stretch>
            <a:fillRect/>
          </a:stretch>
        </p:blipFill>
        <p:spPr>
          <a:xfrm>
            <a:off x="1591527" y="2272277"/>
            <a:ext cx="6951971" cy="4616019"/>
          </a:xfrm>
          <a:prstGeom prst="rect">
            <a:avLst/>
          </a:prstGeom>
        </p:spPr>
      </p:pic>
    </p:spTree>
    <p:extLst>
      <p:ext uri="{BB962C8B-B14F-4D97-AF65-F5344CB8AC3E}">
        <p14:creationId xmlns:p14="http://schemas.microsoft.com/office/powerpoint/2010/main" val="8535505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9690036" cy="6555641"/>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GEAR DRIVES</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Gears can be classified according to the relative positions of their shaft axes as follows:</a:t>
            </a:r>
          </a:p>
          <a:p>
            <a:pPr marL="342900" indent="-342900" algn="just">
              <a:buFont typeface="Wingdings" panose="05000000000000000000" pitchFamily="2" charset="2"/>
              <a:buChar char="Ø"/>
            </a:pPr>
            <a:endParaRPr lang="en-IN" sz="2000" b="1" dirty="0">
              <a:latin typeface="Times New Roman" panose="02020603050405020304" pitchFamily="18" charset="0"/>
              <a:cs typeface="Times New Roman" panose="02020603050405020304" pitchFamily="18" charset="0"/>
            </a:endParaRPr>
          </a:p>
          <a:p>
            <a:pPr algn="just"/>
            <a:r>
              <a:rPr lang="en-IN" sz="2000" b="1" dirty="0">
                <a:latin typeface="Times New Roman" panose="02020603050405020304" pitchFamily="18" charset="0"/>
                <a:cs typeface="Times New Roman" panose="02020603050405020304" pitchFamily="18" charset="0"/>
              </a:rPr>
              <a:t>     1) </a:t>
            </a:r>
            <a:r>
              <a:rPr lang="en-IN" sz="2000" b="1" u="sng" dirty="0">
                <a:latin typeface="Times New Roman" panose="02020603050405020304" pitchFamily="18" charset="0"/>
                <a:cs typeface="Times New Roman" panose="02020603050405020304" pitchFamily="18" charset="0"/>
              </a:rPr>
              <a:t>Parallel Shafts</a:t>
            </a:r>
          </a:p>
          <a:p>
            <a:pPr algn="just"/>
            <a:r>
              <a:rPr lang="en-IN" sz="2000" b="1" u="sng" dirty="0">
                <a:latin typeface="Times New Roman" panose="02020603050405020304" pitchFamily="18" charset="0"/>
                <a:cs typeface="Times New Roman" panose="02020603050405020304" pitchFamily="18" charset="0"/>
              </a:rPr>
              <a:t>     </a:t>
            </a:r>
          </a:p>
          <a:p>
            <a:pPr algn="just"/>
            <a:r>
              <a:rPr lang="en-IN" sz="2000" b="1" dirty="0">
                <a:latin typeface="Times New Roman" panose="02020603050405020304" pitchFamily="18" charset="0"/>
                <a:cs typeface="Times New Roman" panose="02020603050405020304" pitchFamily="18" charset="0"/>
              </a:rPr>
              <a:t>     a) Spur Gears</a:t>
            </a:r>
          </a:p>
          <a:p>
            <a:pPr algn="just"/>
            <a:r>
              <a:rPr lang="en-IN" sz="2000" b="1" dirty="0">
                <a:latin typeface="Times New Roman" panose="02020603050405020304" pitchFamily="18" charset="0"/>
                <a:cs typeface="Times New Roman" panose="02020603050405020304" pitchFamily="18" charset="0"/>
              </a:rPr>
              <a:t>    </a:t>
            </a:r>
          </a:p>
          <a:p>
            <a:pPr algn="just"/>
            <a:r>
              <a:rPr lang="en-IN" sz="2000" b="1" dirty="0">
                <a:latin typeface="Times New Roman" panose="02020603050405020304" pitchFamily="18" charset="0"/>
                <a:cs typeface="Times New Roman" panose="02020603050405020304" pitchFamily="18" charset="0"/>
              </a:rPr>
              <a:t>     b) Helical Gears</a:t>
            </a:r>
          </a:p>
          <a:p>
            <a:pPr algn="just"/>
            <a:r>
              <a:rPr lang="en-IN" sz="2000" b="1" dirty="0">
                <a:latin typeface="Times New Roman" panose="02020603050405020304" pitchFamily="18" charset="0"/>
                <a:cs typeface="Times New Roman" panose="02020603050405020304" pitchFamily="18" charset="0"/>
              </a:rPr>
              <a:t>    </a:t>
            </a:r>
          </a:p>
          <a:p>
            <a:pPr algn="just"/>
            <a:r>
              <a:rPr lang="en-IN" sz="2000" b="1" dirty="0">
                <a:latin typeface="Times New Roman" panose="02020603050405020304" pitchFamily="18" charset="0"/>
                <a:cs typeface="Times New Roman" panose="02020603050405020304" pitchFamily="18" charset="0"/>
              </a:rPr>
              <a:t>     c) Double helical or Herringbone Gears</a:t>
            </a:r>
          </a:p>
          <a:p>
            <a:pPr algn="just"/>
            <a:r>
              <a:rPr lang="en-IN" sz="2000" b="1" dirty="0">
                <a:latin typeface="Times New Roman" panose="02020603050405020304" pitchFamily="18" charset="0"/>
                <a:cs typeface="Times New Roman" panose="02020603050405020304" pitchFamily="18" charset="0"/>
              </a:rPr>
              <a:t>    </a:t>
            </a:r>
          </a:p>
          <a:p>
            <a:pPr algn="just"/>
            <a:r>
              <a:rPr lang="en-IN" sz="2000" b="1" dirty="0">
                <a:latin typeface="Times New Roman" panose="02020603050405020304" pitchFamily="18" charset="0"/>
                <a:cs typeface="Times New Roman" panose="02020603050405020304" pitchFamily="18" charset="0"/>
              </a:rPr>
              <a:t> </a:t>
            </a:r>
          </a:p>
          <a:p>
            <a:pPr algn="just"/>
            <a:endParaRPr lang="en-IN" sz="2000" b="1" dirty="0">
              <a:latin typeface="Times New Roman" panose="02020603050405020304" pitchFamily="18" charset="0"/>
              <a:cs typeface="Times New Roman" panose="02020603050405020304" pitchFamily="18" charset="0"/>
            </a:endParaRPr>
          </a:p>
          <a:p>
            <a:pPr algn="just"/>
            <a:endParaRPr lang="en-IN" sz="2000" b="1"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endParaRPr lang="en-IN"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spTree>
    <p:extLst>
      <p:ext uri="{BB962C8B-B14F-4D97-AF65-F5344CB8AC3E}">
        <p14:creationId xmlns:p14="http://schemas.microsoft.com/office/powerpoint/2010/main" val="2248898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8575611" cy="8094524"/>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GEAR DRIVES</a:t>
            </a:r>
          </a:p>
          <a:p>
            <a:pPr algn="just"/>
            <a:endParaRPr lang="en-IN" sz="2000" b="1" dirty="0">
              <a:latin typeface="Times New Roman" panose="02020603050405020304" pitchFamily="18" charset="0"/>
              <a:cs typeface="Times New Roman" panose="02020603050405020304" pitchFamily="18" charset="0"/>
            </a:endParaRPr>
          </a:p>
          <a:p>
            <a:pPr algn="just"/>
            <a:r>
              <a:rPr lang="en-IN" sz="2000" b="1" u="sng" dirty="0">
                <a:latin typeface="Times New Roman" panose="02020603050405020304" pitchFamily="18" charset="0"/>
                <a:cs typeface="Times New Roman" panose="02020603050405020304" pitchFamily="18" charset="0"/>
              </a:rPr>
              <a:t>Spur Gears   </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They have </a:t>
            </a:r>
            <a:r>
              <a:rPr lang="en-IN" sz="2000" b="1" dirty="0">
                <a:latin typeface="Times New Roman" panose="02020603050405020304" pitchFamily="18" charset="0"/>
                <a:cs typeface="Times New Roman" panose="02020603050405020304" pitchFamily="18" charset="0"/>
              </a:rPr>
              <a:t>straight teeth </a:t>
            </a:r>
            <a:r>
              <a:rPr lang="en-IN" sz="2000" dirty="0">
                <a:latin typeface="Times New Roman" panose="02020603050405020304" pitchFamily="18" charset="0"/>
                <a:cs typeface="Times New Roman" panose="02020603050405020304" pitchFamily="18" charset="0"/>
              </a:rPr>
              <a:t>parallel to the axes.</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At the time of engagement of the two gears, the contact extends across the entire width on a line parallel to the axes of rotation. This results in </a:t>
            </a:r>
            <a:r>
              <a:rPr lang="en-IN" sz="2000" b="1" dirty="0">
                <a:latin typeface="Times New Roman" panose="02020603050405020304" pitchFamily="18" charset="0"/>
                <a:cs typeface="Times New Roman" panose="02020603050405020304" pitchFamily="18" charset="0"/>
              </a:rPr>
              <a:t>sudden application of the load, high impact stresses and excessive noise at high speeds.</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If the gears have external teeth on the outer surface of the cylinders, the shafts rotate in the </a:t>
            </a:r>
            <a:r>
              <a:rPr lang="en-IN" sz="2000" b="1" dirty="0">
                <a:latin typeface="Times New Roman" panose="02020603050405020304" pitchFamily="18" charset="0"/>
                <a:cs typeface="Times New Roman" panose="02020603050405020304" pitchFamily="18" charset="0"/>
              </a:rPr>
              <a:t>opposite</a:t>
            </a:r>
            <a:r>
              <a:rPr lang="en-IN" sz="2000" dirty="0">
                <a:latin typeface="Times New Roman" panose="02020603050405020304" pitchFamily="18" charset="0"/>
                <a:cs typeface="Times New Roman" panose="02020603050405020304" pitchFamily="18" charset="0"/>
              </a:rPr>
              <a:t> direction.</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In an internal spur gear, the teeth are formed on the inner surface of an annulus ring. An internal gear can mesh with an external pinion (smaller gear) only and the two shafts rotate in the </a:t>
            </a:r>
            <a:r>
              <a:rPr lang="en-IN" sz="2000" b="1" dirty="0">
                <a:latin typeface="Times New Roman" panose="02020603050405020304" pitchFamily="18" charset="0"/>
                <a:cs typeface="Times New Roman" panose="02020603050405020304" pitchFamily="18" charset="0"/>
              </a:rPr>
              <a:t>same</a:t>
            </a:r>
            <a:r>
              <a:rPr lang="en-IN" sz="2000" dirty="0">
                <a:latin typeface="Times New Roman" panose="02020603050405020304" pitchFamily="18" charset="0"/>
                <a:cs typeface="Times New Roman" panose="02020603050405020304" pitchFamily="18" charset="0"/>
              </a:rPr>
              <a:t> direction.     </a:t>
            </a:r>
          </a:p>
          <a:p>
            <a:pPr algn="just"/>
            <a:r>
              <a:rPr lang="en-IN" sz="2000" dirty="0">
                <a:latin typeface="Times New Roman" panose="02020603050405020304" pitchFamily="18" charset="0"/>
                <a:cs typeface="Times New Roman" panose="02020603050405020304" pitchFamily="18" charset="0"/>
              </a:rPr>
              <a:t> </a:t>
            </a:r>
          </a:p>
          <a:p>
            <a:pPr algn="just"/>
            <a:endParaRPr lang="en-IN" sz="2000" b="1" dirty="0">
              <a:latin typeface="Times New Roman" panose="02020603050405020304" pitchFamily="18" charset="0"/>
              <a:cs typeface="Times New Roman" panose="02020603050405020304" pitchFamily="18" charset="0"/>
            </a:endParaRPr>
          </a:p>
          <a:p>
            <a:pPr algn="just"/>
            <a:endParaRPr lang="en-IN" sz="2000" b="1"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endParaRPr lang="en-IN"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pic>
        <p:nvPicPr>
          <p:cNvPr id="12" name="Picture 2" descr="C:\Users\laxman\Desktop\gear-spur.jpg">
            <a:extLst>
              <a:ext uri="{FF2B5EF4-FFF2-40B4-BE49-F238E27FC236}">
                <a16:creationId xmlns:a16="http://schemas.microsoft.com/office/drawing/2014/main" id="{5CF928FC-DD24-4807-9314-E1DEEFFF6723}"/>
              </a:ext>
            </a:extLst>
          </p:cNvPr>
          <p:cNvPicPr>
            <a:picLocks noChangeAspect="1" noChangeArrowheads="1"/>
          </p:cNvPicPr>
          <p:nvPr/>
        </p:nvPicPr>
        <p:blipFill>
          <a:blip r:embed="rId4"/>
          <a:srcRect/>
          <a:stretch>
            <a:fillRect/>
          </a:stretch>
        </p:blipFill>
        <p:spPr bwMode="auto">
          <a:xfrm>
            <a:off x="8801100" y="1660256"/>
            <a:ext cx="3170351" cy="1833769"/>
          </a:xfrm>
          <a:prstGeom prst="rect">
            <a:avLst/>
          </a:prstGeom>
          <a:noFill/>
          <a:ln w="9525">
            <a:noFill/>
            <a:miter lim="800000"/>
            <a:headEnd/>
            <a:tailEnd/>
          </a:ln>
        </p:spPr>
      </p:pic>
      <p:pic>
        <p:nvPicPr>
          <p:cNvPr id="13" name="Picture 3" descr="C:\Users\satheesh\Desktop\v3cQtoR.gif">
            <a:extLst>
              <a:ext uri="{FF2B5EF4-FFF2-40B4-BE49-F238E27FC236}">
                <a16:creationId xmlns:a16="http://schemas.microsoft.com/office/drawing/2014/main" id="{31C1EC58-C701-4CBD-BCC4-CE563498201F}"/>
              </a:ext>
            </a:extLst>
          </p:cNvPr>
          <p:cNvPicPr>
            <a:picLocks noChangeAspect="1" noChangeArrowheads="1" noCrop="1"/>
          </p:cNvPicPr>
          <p:nvPr/>
        </p:nvPicPr>
        <p:blipFill>
          <a:blip r:embed="rId5"/>
          <a:srcRect/>
          <a:stretch>
            <a:fillRect/>
          </a:stretch>
        </p:blipFill>
        <p:spPr bwMode="auto">
          <a:xfrm>
            <a:off x="8913926" y="3944177"/>
            <a:ext cx="3057525" cy="2533378"/>
          </a:xfrm>
          <a:prstGeom prst="rect">
            <a:avLst/>
          </a:prstGeom>
          <a:noFill/>
        </p:spPr>
      </p:pic>
    </p:spTree>
    <p:extLst>
      <p:ext uri="{BB962C8B-B14F-4D97-AF65-F5344CB8AC3E}">
        <p14:creationId xmlns:p14="http://schemas.microsoft.com/office/powerpoint/2010/main" val="352482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8575611" cy="8402300"/>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GEAR DRIVES</a:t>
            </a:r>
          </a:p>
          <a:p>
            <a:pPr algn="just"/>
            <a:endParaRPr lang="en-IN" sz="2000" b="1" dirty="0">
              <a:latin typeface="Times New Roman" panose="02020603050405020304" pitchFamily="18" charset="0"/>
              <a:cs typeface="Times New Roman" panose="02020603050405020304" pitchFamily="18" charset="0"/>
            </a:endParaRPr>
          </a:p>
          <a:p>
            <a:pPr algn="just"/>
            <a:r>
              <a:rPr lang="en-IN" sz="2000" b="1" u="sng" dirty="0">
                <a:latin typeface="Times New Roman" panose="02020603050405020304" pitchFamily="18" charset="0"/>
                <a:cs typeface="Times New Roman" panose="02020603050405020304" pitchFamily="18" charset="0"/>
              </a:rPr>
              <a:t>Helical Gears   </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In helical gears, the teeth are curved, each being </a:t>
            </a:r>
            <a:r>
              <a:rPr lang="en-IN" sz="2000" b="1" dirty="0">
                <a:latin typeface="Times New Roman" panose="02020603050405020304" pitchFamily="18" charset="0"/>
                <a:cs typeface="Times New Roman" panose="02020603050405020304" pitchFamily="18" charset="0"/>
              </a:rPr>
              <a:t>helical</a:t>
            </a:r>
            <a:r>
              <a:rPr lang="en-IN" sz="2000" dirty="0">
                <a:latin typeface="Times New Roman" panose="02020603050405020304" pitchFamily="18" charset="0"/>
                <a:cs typeface="Times New Roman" panose="02020603050405020304" pitchFamily="18" charset="0"/>
              </a:rPr>
              <a:t> in shape. </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Two mating gears have the same helix angle, but have teeth of opposite hands.</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At the </a:t>
            </a:r>
            <a:r>
              <a:rPr lang="en-IN" sz="2000" dirty="0" err="1">
                <a:latin typeface="Times New Roman" panose="02020603050405020304" pitchFamily="18" charset="0"/>
                <a:cs typeface="Times New Roman" panose="02020603050405020304" pitchFamily="18" charset="0"/>
              </a:rPr>
              <a:t>begining</a:t>
            </a:r>
            <a:r>
              <a:rPr lang="en-IN" sz="2000" dirty="0">
                <a:latin typeface="Times New Roman" panose="02020603050405020304" pitchFamily="18" charset="0"/>
                <a:cs typeface="Times New Roman" panose="02020603050405020304" pitchFamily="18" charset="0"/>
              </a:rPr>
              <a:t> of engagement, contact occurs only at the point of leading edge of the curved teeth. As the gears rotate, the contact extends along a diagonal line across the teeth. </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Thus, the load application is gradual which results in low impact stresses and reduction in noise. Therefore, helical gears can be used at </a:t>
            </a:r>
            <a:r>
              <a:rPr lang="en-IN" sz="2000" b="1" dirty="0">
                <a:latin typeface="Times New Roman" panose="02020603050405020304" pitchFamily="18" charset="0"/>
                <a:cs typeface="Times New Roman" panose="02020603050405020304" pitchFamily="18" charset="0"/>
              </a:rPr>
              <a:t>higher velocities </a:t>
            </a:r>
            <a:r>
              <a:rPr lang="en-IN" sz="2000" dirty="0">
                <a:latin typeface="Times New Roman" panose="02020603050405020304" pitchFamily="18" charset="0"/>
                <a:cs typeface="Times New Roman" panose="02020603050405020304" pitchFamily="18" charset="0"/>
              </a:rPr>
              <a:t>than the spur gears and have greater load carrying capacity.</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Helical gears have the disadvantage of having </a:t>
            </a:r>
            <a:r>
              <a:rPr lang="en-IN" sz="2000" b="1" dirty="0">
                <a:latin typeface="Times New Roman" panose="02020603050405020304" pitchFamily="18" charset="0"/>
                <a:cs typeface="Times New Roman" panose="02020603050405020304" pitchFamily="18" charset="0"/>
              </a:rPr>
              <a:t>end thrust </a:t>
            </a:r>
            <a:r>
              <a:rPr lang="en-IN" sz="2000" dirty="0">
                <a:latin typeface="Times New Roman" panose="02020603050405020304" pitchFamily="18" charset="0"/>
                <a:cs typeface="Times New Roman" panose="02020603050405020304" pitchFamily="18" charset="0"/>
              </a:rPr>
              <a:t>as there is a force component along the gear axis. </a:t>
            </a:r>
          </a:p>
          <a:p>
            <a:pPr algn="just"/>
            <a:r>
              <a:rPr lang="en-IN" sz="2000" dirty="0">
                <a:latin typeface="Times New Roman" panose="02020603050405020304" pitchFamily="18" charset="0"/>
                <a:cs typeface="Times New Roman" panose="02020603050405020304" pitchFamily="18" charset="0"/>
              </a:rPr>
              <a:t> </a:t>
            </a:r>
          </a:p>
          <a:p>
            <a:pPr algn="just"/>
            <a:endParaRPr lang="en-IN" sz="2000" b="1" dirty="0">
              <a:latin typeface="Times New Roman" panose="02020603050405020304" pitchFamily="18" charset="0"/>
              <a:cs typeface="Times New Roman" panose="02020603050405020304" pitchFamily="18" charset="0"/>
            </a:endParaRPr>
          </a:p>
          <a:p>
            <a:pPr algn="just"/>
            <a:endParaRPr lang="en-IN" sz="2000" b="1"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endParaRPr lang="en-IN"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pic>
        <p:nvPicPr>
          <p:cNvPr id="14" name="Picture 2" descr="C:\Users\satheesh\Desktop\Cog_Wheel_Helical22_5_100_50c.gif">
            <a:extLst>
              <a:ext uri="{FF2B5EF4-FFF2-40B4-BE49-F238E27FC236}">
                <a16:creationId xmlns:a16="http://schemas.microsoft.com/office/drawing/2014/main" id="{F4641862-6ECB-4F70-8F70-DEAC0CF80F8F}"/>
              </a:ext>
            </a:extLst>
          </p:cNvPr>
          <p:cNvPicPr>
            <a:picLocks noChangeAspect="1" noChangeArrowheads="1" noCrop="1"/>
          </p:cNvPicPr>
          <p:nvPr/>
        </p:nvPicPr>
        <p:blipFill>
          <a:blip r:embed="rId4"/>
          <a:srcRect/>
          <a:stretch>
            <a:fillRect/>
          </a:stretch>
        </p:blipFill>
        <p:spPr bwMode="auto">
          <a:xfrm>
            <a:off x="8790876" y="2443162"/>
            <a:ext cx="3308352" cy="1751480"/>
          </a:xfrm>
          <a:prstGeom prst="rect">
            <a:avLst/>
          </a:prstGeom>
          <a:noFill/>
        </p:spPr>
      </p:pic>
      <p:pic>
        <p:nvPicPr>
          <p:cNvPr id="4" name="Picture 3"/>
          <p:cNvPicPr>
            <a:picLocks noChangeAspect="1"/>
          </p:cNvPicPr>
          <p:nvPr/>
        </p:nvPicPr>
        <p:blipFill>
          <a:blip r:embed="rId5"/>
          <a:stretch>
            <a:fillRect/>
          </a:stretch>
        </p:blipFill>
        <p:spPr>
          <a:xfrm>
            <a:off x="9005887" y="4194642"/>
            <a:ext cx="2864387" cy="2334746"/>
          </a:xfrm>
          <a:prstGeom prst="rect">
            <a:avLst/>
          </a:prstGeom>
        </p:spPr>
      </p:pic>
    </p:spTree>
    <p:extLst>
      <p:ext uri="{BB962C8B-B14F-4D97-AF65-F5344CB8AC3E}">
        <p14:creationId xmlns:p14="http://schemas.microsoft.com/office/powerpoint/2010/main" val="598310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7961249" cy="7478970"/>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GEAR DRIVES</a:t>
            </a:r>
          </a:p>
          <a:p>
            <a:pPr algn="just"/>
            <a:endParaRPr lang="en-IN" sz="2000" b="1" dirty="0">
              <a:latin typeface="Times New Roman" panose="02020603050405020304" pitchFamily="18" charset="0"/>
              <a:cs typeface="Times New Roman" panose="02020603050405020304" pitchFamily="18" charset="0"/>
            </a:endParaRPr>
          </a:p>
          <a:p>
            <a:pPr algn="just"/>
            <a:r>
              <a:rPr lang="en-IN" sz="2000" b="1" u="sng" dirty="0">
                <a:latin typeface="Times New Roman" panose="02020603050405020304" pitchFamily="18" charset="0"/>
                <a:cs typeface="Times New Roman" panose="02020603050405020304" pitchFamily="18" charset="0"/>
              </a:rPr>
              <a:t>Double - helical and Herringbone Gears   </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 A double helical gear is equivalent to a pair of helical gears secured together, one having a right hand helix and the other a left – hand helix. </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The teeth of the two rows are separated by a groove. Axial thrust which occurs in case of a single helical gears is eliminated in double helical gears. This is because the axial thrust of the two rows of teeth cancel each other out. These can be run at high speeds with less noise and vibrations.</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If the left and the right inclinations of a double helical gear meet at a common apex and there is no groove in between, the gear is known as </a:t>
            </a:r>
            <a:r>
              <a:rPr lang="en-IN" sz="2000" b="1" dirty="0">
                <a:latin typeface="Times New Roman" panose="02020603050405020304" pitchFamily="18" charset="0"/>
                <a:cs typeface="Times New Roman" panose="02020603050405020304" pitchFamily="18" charset="0"/>
              </a:rPr>
              <a:t>herringbone gear</a:t>
            </a:r>
            <a:r>
              <a:rPr lang="en-IN" sz="2000" dirty="0">
                <a:latin typeface="Times New Roman" panose="02020603050405020304" pitchFamily="18" charset="0"/>
                <a:cs typeface="Times New Roman" panose="02020603050405020304" pitchFamily="18" charset="0"/>
              </a:rPr>
              <a:t>. </a:t>
            </a:r>
          </a:p>
          <a:p>
            <a:pPr algn="just"/>
            <a:endParaRPr lang="en-IN" sz="2000" b="1" dirty="0">
              <a:latin typeface="Times New Roman" panose="02020603050405020304" pitchFamily="18" charset="0"/>
              <a:cs typeface="Times New Roman" panose="02020603050405020304" pitchFamily="18" charset="0"/>
            </a:endParaRPr>
          </a:p>
          <a:p>
            <a:pPr algn="just"/>
            <a:endParaRPr lang="en-IN" sz="2000" b="1"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endParaRPr lang="en-IN"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pic>
        <p:nvPicPr>
          <p:cNvPr id="12" name="Picture 2" descr="C:\Users\satheesh\Desktop\2NswUa.gif">
            <a:extLst>
              <a:ext uri="{FF2B5EF4-FFF2-40B4-BE49-F238E27FC236}">
                <a16:creationId xmlns:a16="http://schemas.microsoft.com/office/drawing/2014/main" id="{F50F1216-B30D-4BE1-A05B-28B3689EE635}"/>
              </a:ext>
            </a:extLst>
          </p:cNvPr>
          <p:cNvPicPr>
            <a:picLocks noChangeAspect="1" noChangeArrowheads="1" noCrop="1"/>
          </p:cNvPicPr>
          <p:nvPr/>
        </p:nvPicPr>
        <p:blipFill>
          <a:blip r:embed="rId4"/>
          <a:srcRect/>
          <a:stretch>
            <a:fillRect/>
          </a:stretch>
        </p:blipFill>
        <p:spPr bwMode="auto">
          <a:xfrm>
            <a:off x="8429625" y="1316458"/>
            <a:ext cx="3626734" cy="2609849"/>
          </a:xfrm>
          <a:prstGeom prst="rect">
            <a:avLst/>
          </a:prstGeom>
          <a:noFill/>
        </p:spPr>
      </p:pic>
      <p:pic>
        <p:nvPicPr>
          <p:cNvPr id="13" name="Picture 2" descr="C:\Users\laxman\Desktop\herringbone-gears-500x500.jpg">
            <a:extLst>
              <a:ext uri="{FF2B5EF4-FFF2-40B4-BE49-F238E27FC236}">
                <a16:creationId xmlns:a16="http://schemas.microsoft.com/office/drawing/2014/main" id="{9439DADE-2CF4-4EB4-B8B2-4025994F25CE}"/>
              </a:ext>
            </a:extLst>
          </p:cNvPr>
          <p:cNvPicPr>
            <a:picLocks noChangeAspect="1" noChangeArrowheads="1"/>
          </p:cNvPicPr>
          <p:nvPr/>
        </p:nvPicPr>
        <p:blipFill>
          <a:blip r:embed="rId5"/>
          <a:srcRect/>
          <a:stretch>
            <a:fillRect/>
          </a:stretch>
        </p:blipFill>
        <p:spPr bwMode="auto">
          <a:xfrm>
            <a:off x="8798112" y="4134885"/>
            <a:ext cx="2889759" cy="2390654"/>
          </a:xfrm>
          <a:prstGeom prst="rect">
            <a:avLst/>
          </a:prstGeom>
          <a:noFill/>
          <a:ln w="9525">
            <a:noFill/>
            <a:miter lim="800000"/>
            <a:headEnd/>
            <a:tailEnd/>
          </a:ln>
        </p:spPr>
      </p:pic>
      <p:pic>
        <p:nvPicPr>
          <p:cNvPr id="2" name="Picture 1">
            <a:extLst>
              <a:ext uri="{FF2B5EF4-FFF2-40B4-BE49-F238E27FC236}">
                <a16:creationId xmlns:a16="http://schemas.microsoft.com/office/drawing/2014/main" id="{4934FA02-766D-4A3F-AA50-544D8ECDAC94}"/>
              </a:ext>
            </a:extLst>
          </p:cNvPr>
          <p:cNvPicPr>
            <a:picLocks noChangeAspect="1"/>
          </p:cNvPicPr>
          <p:nvPr/>
        </p:nvPicPr>
        <p:blipFill rotWithShape="1">
          <a:blip r:embed="rId6"/>
          <a:srcRect l="25220" t="9506" r="29082" b="65373"/>
          <a:stretch/>
        </p:blipFill>
        <p:spPr>
          <a:xfrm>
            <a:off x="6457175" y="1343779"/>
            <a:ext cx="2000488" cy="1358908"/>
          </a:xfrm>
          <a:prstGeom prst="rect">
            <a:avLst/>
          </a:prstGeom>
        </p:spPr>
      </p:pic>
    </p:spTree>
    <p:extLst>
      <p:ext uri="{BB962C8B-B14F-4D97-AF65-F5344CB8AC3E}">
        <p14:creationId xmlns:p14="http://schemas.microsoft.com/office/powerpoint/2010/main" val="1719266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11390250" cy="9017853"/>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COMPOSITES</a:t>
            </a:r>
          </a:p>
          <a:p>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Even if the composite material costs may be higher, the reduction in the number of parts in an assembly and the savings in fuel costs make them more profitable. Reducing one </a:t>
            </a:r>
            <a:r>
              <a:rPr lang="en-US" sz="2000" dirty="0" err="1">
                <a:latin typeface="Times New Roman" panose="02020603050405020304" pitchFamily="18" charset="0"/>
                <a:cs typeface="Times New Roman" panose="02020603050405020304" pitchFamily="18" charset="0"/>
              </a:rPr>
              <a:t>lbm</a:t>
            </a:r>
            <a:r>
              <a:rPr lang="en-US" sz="2000" dirty="0">
                <a:latin typeface="Times New Roman" panose="02020603050405020304" pitchFamily="18" charset="0"/>
                <a:cs typeface="Times New Roman" panose="02020603050405020304" pitchFamily="18" charset="0"/>
              </a:rPr>
              <a:t> (0.453 kg) of mass in a commercial aircraft can save up to 360 gal (1360 l) of fuel per year; fuel expenses are 25% of the total operating costs of a commercial airline.</a:t>
            </a:r>
          </a:p>
          <a:p>
            <a:pPr marL="342900" indent="-3429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Composites offer several other advantages over conventional materials. These may include</a:t>
            </a:r>
          </a:p>
          <a:p>
            <a:r>
              <a:rPr lang="en-US" sz="2000" b="1" dirty="0">
                <a:latin typeface="Times New Roman" panose="02020603050405020304" pitchFamily="18" charset="0"/>
                <a:cs typeface="Times New Roman" panose="02020603050405020304" pitchFamily="18" charset="0"/>
              </a:rPr>
              <a:t>      improved strength, </a:t>
            </a:r>
          </a:p>
          <a:p>
            <a:r>
              <a:rPr lang="en-US" sz="2000" b="1" dirty="0">
                <a:latin typeface="Times New Roman" panose="02020603050405020304" pitchFamily="18" charset="0"/>
                <a:cs typeface="Times New Roman" panose="02020603050405020304" pitchFamily="18" charset="0"/>
              </a:rPr>
              <a:t>      improved stiffness, </a:t>
            </a:r>
          </a:p>
          <a:p>
            <a:r>
              <a:rPr lang="en-US" sz="2000" b="1" dirty="0">
                <a:latin typeface="Times New Roman" panose="02020603050405020304" pitchFamily="18" charset="0"/>
                <a:cs typeface="Times New Roman" panose="02020603050405020304" pitchFamily="18" charset="0"/>
              </a:rPr>
              <a:t>      improved fatigue and impact resistance, </a:t>
            </a:r>
          </a:p>
          <a:p>
            <a:r>
              <a:rPr lang="en-US" sz="2000" b="1" dirty="0">
                <a:latin typeface="Times New Roman" panose="02020603050405020304" pitchFamily="18" charset="0"/>
                <a:cs typeface="Times New Roman" panose="02020603050405020304" pitchFamily="18" charset="0"/>
              </a:rPr>
              <a:t>      improved thermal conductivity, </a:t>
            </a:r>
          </a:p>
          <a:p>
            <a:r>
              <a:rPr lang="en-US" sz="2000" b="1" dirty="0">
                <a:latin typeface="Times New Roman" panose="02020603050405020304" pitchFamily="18" charset="0"/>
                <a:cs typeface="Times New Roman" panose="02020603050405020304" pitchFamily="18" charset="0"/>
              </a:rPr>
              <a:t>      improved corrosion resistance etc.</a:t>
            </a:r>
          </a:p>
          <a:p>
            <a:pPr algn="just"/>
            <a:r>
              <a:rPr lang="en-US" sz="2000" dirty="0">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i="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i="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ENGINEERING MATERIALS</a:t>
            </a:r>
          </a:p>
        </p:txBody>
      </p:sp>
    </p:spTree>
    <p:extLst>
      <p:ext uri="{BB962C8B-B14F-4D97-AF65-F5344CB8AC3E}">
        <p14:creationId xmlns:p14="http://schemas.microsoft.com/office/powerpoint/2010/main" val="11307595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7961249" cy="4401205"/>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GEAR DRIVES</a:t>
            </a:r>
          </a:p>
          <a:p>
            <a:pPr algn="just"/>
            <a:endParaRPr lang="en-IN" sz="2000" b="1" dirty="0">
              <a:latin typeface="Times New Roman" panose="02020603050405020304" pitchFamily="18" charset="0"/>
              <a:cs typeface="Times New Roman" panose="02020603050405020304" pitchFamily="18" charset="0"/>
            </a:endParaRPr>
          </a:p>
          <a:p>
            <a:pPr algn="just"/>
            <a:r>
              <a:rPr lang="en-IN" sz="2000" b="1" dirty="0">
                <a:latin typeface="Times New Roman" panose="02020603050405020304" pitchFamily="18" charset="0"/>
                <a:cs typeface="Times New Roman" panose="02020603050405020304" pitchFamily="18" charset="0"/>
              </a:rPr>
              <a:t> 2) </a:t>
            </a:r>
            <a:r>
              <a:rPr lang="en-IN" sz="2000" b="1" u="sng" dirty="0">
                <a:latin typeface="Times New Roman" panose="02020603050405020304" pitchFamily="18" charset="0"/>
                <a:cs typeface="Times New Roman" panose="02020603050405020304" pitchFamily="18" charset="0"/>
              </a:rPr>
              <a:t>Intersecting Shafts</a:t>
            </a:r>
          </a:p>
          <a:p>
            <a:pPr algn="just"/>
            <a:r>
              <a:rPr lang="en-IN" sz="2000" b="1" u="sng" dirty="0">
                <a:latin typeface="Times New Roman" panose="02020603050405020304" pitchFamily="18" charset="0"/>
                <a:cs typeface="Times New Roman" panose="02020603050405020304" pitchFamily="18" charset="0"/>
              </a:rPr>
              <a:t>     </a:t>
            </a:r>
          </a:p>
          <a:p>
            <a:pPr algn="just"/>
            <a:r>
              <a:rPr lang="en-IN" sz="2000" b="1" dirty="0">
                <a:latin typeface="Times New Roman" panose="02020603050405020304" pitchFamily="18" charset="0"/>
                <a:cs typeface="Times New Roman" panose="02020603050405020304" pitchFamily="18" charset="0"/>
              </a:rPr>
              <a:t>     a) Straight Bevel Gears</a:t>
            </a:r>
          </a:p>
          <a:p>
            <a:pPr algn="just"/>
            <a:r>
              <a:rPr lang="en-IN" sz="2000" b="1" dirty="0">
                <a:latin typeface="Times New Roman" panose="02020603050405020304" pitchFamily="18" charset="0"/>
                <a:cs typeface="Times New Roman" panose="02020603050405020304" pitchFamily="18" charset="0"/>
              </a:rPr>
              <a:t>    </a:t>
            </a:r>
          </a:p>
          <a:p>
            <a:pPr algn="just"/>
            <a:r>
              <a:rPr lang="en-IN" sz="2000" b="1" dirty="0">
                <a:latin typeface="Times New Roman" panose="02020603050405020304" pitchFamily="18" charset="0"/>
                <a:cs typeface="Times New Roman" panose="02020603050405020304" pitchFamily="18" charset="0"/>
              </a:rPr>
              <a:t>     b) Spiral Bevel Gears</a:t>
            </a:r>
          </a:p>
          <a:p>
            <a:pPr algn="just"/>
            <a:r>
              <a:rPr lang="en-IN" sz="2000" b="1" dirty="0">
                <a:latin typeface="Times New Roman" panose="02020603050405020304" pitchFamily="18" charset="0"/>
                <a:cs typeface="Times New Roman" panose="02020603050405020304" pitchFamily="18" charset="0"/>
              </a:rPr>
              <a:t>    </a:t>
            </a:r>
          </a:p>
          <a:p>
            <a:pPr algn="just"/>
            <a:r>
              <a:rPr lang="en-IN" sz="2000" b="1" dirty="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endParaRPr lang="en-IN"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spTree>
    <p:extLst>
      <p:ext uri="{BB962C8B-B14F-4D97-AF65-F5344CB8AC3E}">
        <p14:creationId xmlns:p14="http://schemas.microsoft.com/office/powerpoint/2010/main" val="3162435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7961249" cy="5324535"/>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GEAR DRIVES</a:t>
            </a:r>
          </a:p>
          <a:p>
            <a:pPr algn="just"/>
            <a:endParaRPr lang="en-IN" sz="2000" b="1" dirty="0">
              <a:latin typeface="Times New Roman" panose="02020603050405020304" pitchFamily="18" charset="0"/>
              <a:cs typeface="Times New Roman" panose="02020603050405020304" pitchFamily="18" charset="0"/>
            </a:endParaRPr>
          </a:p>
          <a:p>
            <a:pPr algn="just"/>
            <a:r>
              <a:rPr lang="en-IN" sz="2000" b="1" u="sng" dirty="0">
                <a:latin typeface="Times New Roman" panose="02020603050405020304" pitchFamily="18" charset="0"/>
                <a:cs typeface="Times New Roman" panose="02020603050405020304" pitchFamily="18" charset="0"/>
              </a:rPr>
              <a:t>Straight Bevel Gears   </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The teeth are straight, radial to the point of intersection of the shaft axes and vary in cross section throughout their length.</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Usually they are used to connect shafts at right angles which run at lower speeds. Gears of same size and connecting two shafts at right angles to each other are known as </a:t>
            </a:r>
            <a:r>
              <a:rPr lang="en-IN" sz="2000" b="1" dirty="0">
                <a:latin typeface="Times New Roman" panose="02020603050405020304" pitchFamily="18" charset="0"/>
                <a:cs typeface="Times New Roman" panose="02020603050405020304" pitchFamily="18" charset="0"/>
              </a:rPr>
              <a:t>mitre gears</a:t>
            </a:r>
            <a:r>
              <a:rPr lang="en-IN" sz="2000" dirty="0">
                <a:latin typeface="Times New Roman" panose="02020603050405020304" pitchFamily="18" charset="0"/>
                <a:cs typeface="Times New Roman" panose="02020603050405020304" pitchFamily="18" charset="0"/>
              </a:rPr>
              <a:t>.  </a:t>
            </a:r>
            <a:endParaRPr lang="en-IN" sz="2000" b="1" dirty="0">
              <a:latin typeface="Times New Roman" panose="02020603050405020304" pitchFamily="18" charset="0"/>
              <a:cs typeface="Times New Roman" panose="02020603050405020304" pitchFamily="18" charset="0"/>
            </a:endParaRPr>
          </a:p>
          <a:p>
            <a:pPr algn="just"/>
            <a:endParaRPr lang="en-IN" sz="2000" b="1"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endParaRPr lang="en-IN"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pic>
        <p:nvPicPr>
          <p:cNvPr id="12" name="Picture 3" descr="C:\Users\laxman\Desktop\bevel-20gear_10452368_250x250.jpg">
            <a:extLst>
              <a:ext uri="{FF2B5EF4-FFF2-40B4-BE49-F238E27FC236}">
                <a16:creationId xmlns:a16="http://schemas.microsoft.com/office/drawing/2014/main" id="{47BAF339-2142-44DF-85C8-7D6C04355E15}"/>
              </a:ext>
            </a:extLst>
          </p:cNvPr>
          <p:cNvPicPr>
            <a:picLocks noChangeAspect="1" noChangeArrowheads="1"/>
          </p:cNvPicPr>
          <p:nvPr/>
        </p:nvPicPr>
        <p:blipFill>
          <a:blip r:embed="rId4"/>
          <a:srcRect/>
          <a:stretch>
            <a:fillRect/>
          </a:stretch>
        </p:blipFill>
        <p:spPr bwMode="auto">
          <a:xfrm>
            <a:off x="8565310" y="1343779"/>
            <a:ext cx="3143250" cy="2901461"/>
          </a:xfrm>
          <a:prstGeom prst="rect">
            <a:avLst/>
          </a:prstGeom>
          <a:noFill/>
          <a:ln w="9525">
            <a:noFill/>
            <a:miter lim="800000"/>
            <a:headEnd/>
            <a:tailEnd/>
          </a:ln>
        </p:spPr>
      </p:pic>
      <p:pic>
        <p:nvPicPr>
          <p:cNvPr id="13" name="Picture 2" descr="C:\Users\satheesh\Desktop\large (1).gif">
            <a:extLst>
              <a:ext uri="{FF2B5EF4-FFF2-40B4-BE49-F238E27FC236}">
                <a16:creationId xmlns:a16="http://schemas.microsoft.com/office/drawing/2014/main" id="{0CA6847D-141D-48FD-83D6-EF6C96188750}"/>
              </a:ext>
            </a:extLst>
          </p:cNvPr>
          <p:cNvPicPr>
            <a:picLocks noChangeAspect="1" noChangeArrowheads="1" noCrop="1"/>
          </p:cNvPicPr>
          <p:nvPr/>
        </p:nvPicPr>
        <p:blipFill>
          <a:blip r:embed="rId5"/>
          <a:srcRect/>
          <a:stretch>
            <a:fillRect/>
          </a:stretch>
        </p:blipFill>
        <p:spPr bwMode="auto">
          <a:xfrm>
            <a:off x="8565310" y="4404585"/>
            <a:ext cx="3364844" cy="2158461"/>
          </a:xfrm>
          <a:prstGeom prst="rect">
            <a:avLst/>
          </a:prstGeom>
          <a:noFill/>
        </p:spPr>
      </p:pic>
    </p:spTree>
    <p:extLst>
      <p:ext uri="{BB962C8B-B14F-4D97-AF65-F5344CB8AC3E}">
        <p14:creationId xmlns:p14="http://schemas.microsoft.com/office/powerpoint/2010/main" val="10413985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7961249" cy="6555641"/>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GEAR DRIVES</a:t>
            </a:r>
          </a:p>
          <a:p>
            <a:pPr algn="just"/>
            <a:endParaRPr lang="en-IN" sz="2000" b="1" dirty="0">
              <a:latin typeface="Times New Roman" panose="02020603050405020304" pitchFamily="18" charset="0"/>
              <a:cs typeface="Times New Roman" panose="02020603050405020304" pitchFamily="18" charset="0"/>
            </a:endParaRPr>
          </a:p>
          <a:p>
            <a:pPr algn="just"/>
            <a:r>
              <a:rPr lang="en-IN" sz="2000" b="1" u="sng" dirty="0">
                <a:latin typeface="Times New Roman" panose="02020603050405020304" pitchFamily="18" charset="0"/>
                <a:cs typeface="Times New Roman" panose="02020603050405020304" pitchFamily="18" charset="0"/>
              </a:rPr>
              <a:t>Spiral Bevel Gears   </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When the teeth of a bevel gear are inclined at an angle to the face of the bevel, they are known as </a:t>
            </a:r>
            <a:r>
              <a:rPr lang="en-IN" sz="2000" b="1" dirty="0">
                <a:latin typeface="Times New Roman" panose="02020603050405020304" pitchFamily="18" charset="0"/>
                <a:cs typeface="Times New Roman" panose="02020603050405020304" pitchFamily="18" charset="0"/>
              </a:rPr>
              <a:t>spiral bevels or helical bevels. </a:t>
            </a:r>
          </a:p>
          <a:p>
            <a:pPr marL="342900" indent="-342900" algn="just">
              <a:buFont typeface="Wingdings" panose="05000000000000000000" pitchFamily="2" charset="2"/>
              <a:buChar char="Ø"/>
            </a:pPr>
            <a:endParaRPr lang="en-IN" sz="20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They are smoother in action and quieter than straight tooth bevels as there is gradual load application and low impact stresses. Of course, there  exists an axial thrust calling for stronger bearings and  supporting assemblies.</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These are used for the drive to the differential of an automobile. </a:t>
            </a:r>
          </a:p>
          <a:p>
            <a:pPr marL="342900" indent="-342900" algn="just">
              <a:buFont typeface="Wingdings" panose="05000000000000000000" pitchFamily="2" charset="2"/>
              <a:buChar char="Ø"/>
            </a:pPr>
            <a:endParaRPr lang="en-IN" sz="20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endParaRPr lang="en-IN"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5118" y="2265024"/>
            <a:ext cx="2985225" cy="2985225"/>
          </a:xfrm>
          <a:prstGeom prst="rect">
            <a:avLst/>
          </a:prstGeom>
        </p:spPr>
      </p:pic>
    </p:spTree>
    <p:extLst>
      <p:ext uri="{BB962C8B-B14F-4D97-AF65-F5344CB8AC3E}">
        <p14:creationId xmlns:p14="http://schemas.microsoft.com/office/powerpoint/2010/main" val="32852354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7961249" cy="4401205"/>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GEAR DRIVES</a:t>
            </a:r>
          </a:p>
          <a:p>
            <a:pPr algn="just"/>
            <a:endParaRPr lang="en-IN" sz="2000" b="1" dirty="0">
              <a:latin typeface="Times New Roman" panose="02020603050405020304" pitchFamily="18" charset="0"/>
              <a:cs typeface="Times New Roman" panose="02020603050405020304" pitchFamily="18" charset="0"/>
            </a:endParaRPr>
          </a:p>
          <a:p>
            <a:pPr algn="just"/>
            <a:r>
              <a:rPr lang="en-IN" sz="2000" b="1" dirty="0">
                <a:latin typeface="Times New Roman" panose="02020603050405020304" pitchFamily="18" charset="0"/>
                <a:cs typeface="Times New Roman" panose="02020603050405020304" pitchFamily="18" charset="0"/>
              </a:rPr>
              <a:t> 2) </a:t>
            </a:r>
            <a:r>
              <a:rPr lang="en-IN" sz="2000" b="1" u="sng" dirty="0">
                <a:latin typeface="Times New Roman" panose="02020603050405020304" pitchFamily="18" charset="0"/>
                <a:cs typeface="Times New Roman" panose="02020603050405020304" pitchFamily="18" charset="0"/>
              </a:rPr>
              <a:t>Skew Shafts (Neither parallel nor intersecting)</a:t>
            </a:r>
          </a:p>
          <a:p>
            <a:pPr algn="just"/>
            <a:r>
              <a:rPr lang="en-IN" sz="2000" b="1" u="sng"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   </a:t>
            </a:r>
          </a:p>
          <a:p>
            <a:pPr algn="just"/>
            <a:r>
              <a:rPr lang="en-IN" sz="2000" b="1" dirty="0">
                <a:latin typeface="Times New Roman" panose="02020603050405020304" pitchFamily="18" charset="0"/>
                <a:cs typeface="Times New Roman" panose="02020603050405020304" pitchFamily="18" charset="0"/>
              </a:rPr>
              <a:t>     a) Hypoid Gears</a:t>
            </a:r>
          </a:p>
          <a:p>
            <a:pPr algn="just"/>
            <a:r>
              <a:rPr lang="en-IN" sz="2000" b="1" dirty="0">
                <a:latin typeface="Times New Roman" panose="02020603050405020304" pitchFamily="18" charset="0"/>
                <a:cs typeface="Times New Roman" panose="02020603050405020304" pitchFamily="18" charset="0"/>
              </a:rPr>
              <a:t> </a:t>
            </a:r>
          </a:p>
          <a:p>
            <a:pPr algn="just"/>
            <a:r>
              <a:rPr lang="en-IN" sz="2000" b="1" dirty="0">
                <a:latin typeface="Times New Roman" panose="02020603050405020304" pitchFamily="18" charset="0"/>
                <a:cs typeface="Times New Roman" panose="02020603050405020304" pitchFamily="18" charset="0"/>
              </a:rPr>
              <a:t>     b) Worm Gears</a:t>
            </a:r>
          </a:p>
          <a:p>
            <a:pPr algn="just"/>
            <a:r>
              <a:rPr lang="en-IN" sz="2000" b="1" dirty="0">
                <a:latin typeface="Times New Roman" panose="02020603050405020304" pitchFamily="18" charset="0"/>
                <a:cs typeface="Times New Roman" panose="02020603050405020304" pitchFamily="18" charset="0"/>
              </a:rPr>
              <a:t>    </a:t>
            </a:r>
          </a:p>
          <a:p>
            <a:pPr algn="just"/>
            <a:r>
              <a:rPr lang="en-IN" sz="2000" b="1" dirty="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endParaRPr lang="en-IN"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spTree>
    <p:extLst>
      <p:ext uri="{BB962C8B-B14F-4D97-AF65-F5344CB8AC3E}">
        <p14:creationId xmlns:p14="http://schemas.microsoft.com/office/powerpoint/2010/main" val="3503694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7961249" cy="6555641"/>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GEAR DRIVES</a:t>
            </a:r>
          </a:p>
          <a:p>
            <a:pPr algn="just"/>
            <a:endParaRPr lang="en-IN" sz="2000" b="1" dirty="0">
              <a:latin typeface="Times New Roman" panose="02020603050405020304" pitchFamily="18" charset="0"/>
              <a:cs typeface="Times New Roman" panose="02020603050405020304" pitchFamily="18" charset="0"/>
            </a:endParaRPr>
          </a:p>
          <a:p>
            <a:pPr algn="just"/>
            <a:r>
              <a:rPr lang="en-IN" sz="2000" b="1" u="sng" dirty="0">
                <a:latin typeface="Times New Roman" panose="02020603050405020304" pitchFamily="18" charset="0"/>
                <a:cs typeface="Times New Roman" panose="02020603050405020304" pitchFamily="18" charset="0"/>
              </a:rPr>
              <a:t>Hypoid Gears   </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Hypoid gears are a type of spiral bevel gears, with the difference that hypoid gears have axes that are non-intersecting and not parallel.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In other words, the axes of hypoid gears are offset from one another. The basic geometry of the hypoid gear is hyperbolic, rather than having the conical geometry of a spiral bevel gear.</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most common application for hypoid gearboxes is in the automotive industry, where they are used in rear axles, especially for large trucks. With a left-hand spiral angle on the pinion and a right-hand spiral angle on the crown, these applications have what is known as a “below-center” offset, which allows the driveshaft to be located lower in the vehicle. </a:t>
            </a: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endParaRPr lang="en-IN"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pic>
        <p:nvPicPr>
          <p:cNvPr id="2" name="Picture 1"/>
          <p:cNvPicPr>
            <a:picLocks noChangeAspect="1"/>
          </p:cNvPicPr>
          <p:nvPr/>
        </p:nvPicPr>
        <p:blipFill>
          <a:blip r:embed="rId4"/>
          <a:stretch>
            <a:fillRect/>
          </a:stretch>
        </p:blipFill>
        <p:spPr>
          <a:xfrm>
            <a:off x="8291744" y="1863151"/>
            <a:ext cx="3662781" cy="2380035"/>
          </a:xfrm>
          <a:prstGeom prst="rect">
            <a:avLst/>
          </a:prstGeom>
        </p:spPr>
      </p:pic>
      <p:pic>
        <p:nvPicPr>
          <p:cNvPr id="4" name="Picture 3"/>
          <p:cNvPicPr>
            <a:picLocks noChangeAspect="1"/>
          </p:cNvPicPr>
          <p:nvPr/>
        </p:nvPicPr>
        <p:blipFill>
          <a:blip r:embed="rId5"/>
          <a:stretch>
            <a:fillRect/>
          </a:stretch>
        </p:blipFill>
        <p:spPr>
          <a:xfrm>
            <a:off x="8371638" y="4446081"/>
            <a:ext cx="3390900" cy="2200275"/>
          </a:xfrm>
          <a:prstGeom prst="rect">
            <a:avLst/>
          </a:prstGeom>
        </p:spPr>
      </p:pic>
    </p:spTree>
    <p:extLst>
      <p:ext uri="{BB962C8B-B14F-4D97-AF65-F5344CB8AC3E}">
        <p14:creationId xmlns:p14="http://schemas.microsoft.com/office/powerpoint/2010/main" val="20168310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7961249" cy="5324535"/>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GEAR DRIVES</a:t>
            </a:r>
          </a:p>
          <a:p>
            <a:pPr algn="just"/>
            <a:endParaRPr lang="en-IN" sz="2000" b="1" dirty="0">
              <a:latin typeface="Times New Roman" panose="02020603050405020304" pitchFamily="18" charset="0"/>
              <a:cs typeface="Times New Roman" panose="02020603050405020304" pitchFamily="18" charset="0"/>
            </a:endParaRPr>
          </a:p>
          <a:p>
            <a:pPr algn="just"/>
            <a:r>
              <a:rPr lang="en-IN" sz="2000" b="1" u="sng" dirty="0">
                <a:latin typeface="Times New Roman" panose="02020603050405020304" pitchFamily="18" charset="0"/>
                <a:cs typeface="Times New Roman" panose="02020603050405020304" pitchFamily="18" charset="0"/>
              </a:rPr>
              <a:t>Worm Gears   </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worm gears consist of a worm and a worm wheel.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worm is in the form of a threaded screw, which meshes with the matching wheel.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Worm gear drives are used for shafts, the axes of which do not intersect and are perpendicular to each other.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Worm gear drives are characterized by high speed reduction ratio.</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endParaRPr lang="en-IN"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pic>
        <p:nvPicPr>
          <p:cNvPr id="12" name="Picture 2" descr="C:\Users\laxman\Desktop\Worm_Gear.gif">
            <a:extLst>
              <a:ext uri="{FF2B5EF4-FFF2-40B4-BE49-F238E27FC236}">
                <a16:creationId xmlns:a16="http://schemas.microsoft.com/office/drawing/2014/main" id="{370A740C-4075-43ED-B1D4-6B93835C85D4}"/>
              </a:ext>
            </a:extLst>
          </p:cNvPr>
          <p:cNvPicPr>
            <a:picLocks noChangeAspect="1" noChangeArrowheads="1" noCrop="1"/>
          </p:cNvPicPr>
          <p:nvPr/>
        </p:nvPicPr>
        <p:blipFill>
          <a:blip r:embed="rId4"/>
          <a:srcRect/>
          <a:stretch>
            <a:fillRect/>
          </a:stretch>
        </p:blipFill>
        <p:spPr bwMode="auto">
          <a:xfrm>
            <a:off x="8516741" y="1558258"/>
            <a:ext cx="3269222" cy="2441512"/>
          </a:xfrm>
          <a:prstGeom prst="rect">
            <a:avLst/>
          </a:prstGeom>
          <a:noFill/>
          <a:ln w="9525">
            <a:noFill/>
            <a:miter lim="800000"/>
            <a:headEnd/>
            <a:tailEnd/>
          </a:ln>
        </p:spPr>
      </p:pic>
      <p:pic>
        <p:nvPicPr>
          <p:cNvPr id="13" name="Picture 2" descr="C:\Users\satheesh\Desktop\gear-worm.jpg">
            <a:extLst>
              <a:ext uri="{FF2B5EF4-FFF2-40B4-BE49-F238E27FC236}">
                <a16:creationId xmlns:a16="http://schemas.microsoft.com/office/drawing/2014/main" id="{64ADD591-98AE-4030-9EC9-D0D0EDE74A11}"/>
              </a:ext>
            </a:extLst>
          </p:cNvPr>
          <p:cNvPicPr>
            <a:picLocks noChangeAspect="1" noChangeArrowheads="1"/>
          </p:cNvPicPr>
          <p:nvPr/>
        </p:nvPicPr>
        <p:blipFill>
          <a:blip r:embed="rId5"/>
          <a:srcRect/>
          <a:stretch>
            <a:fillRect/>
          </a:stretch>
        </p:blipFill>
        <p:spPr bwMode="auto">
          <a:xfrm>
            <a:off x="8836750" y="4249446"/>
            <a:ext cx="2940912" cy="2441512"/>
          </a:xfrm>
          <a:prstGeom prst="rect">
            <a:avLst/>
          </a:prstGeom>
          <a:noFill/>
        </p:spPr>
      </p:pic>
    </p:spTree>
    <p:extLst>
      <p:ext uri="{BB962C8B-B14F-4D97-AF65-F5344CB8AC3E}">
        <p14:creationId xmlns:p14="http://schemas.microsoft.com/office/powerpoint/2010/main" val="2167566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6803961" cy="4093428"/>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GEAR DRIVES</a:t>
            </a:r>
          </a:p>
          <a:p>
            <a:pPr algn="just"/>
            <a:endParaRPr lang="en-IN" sz="2000" b="1" dirty="0">
              <a:latin typeface="Times New Roman" panose="02020603050405020304" pitchFamily="18" charset="0"/>
              <a:cs typeface="Times New Roman" panose="02020603050405020304" pitchFamily="18" charset="0"/>
            </a:endParaRPr>
          </a:p>
          <a:p>
            <a:pPr algn="just"/>
            <a:r>
              <a:rPr lang="en-IN" sz="2000" b="1" u="sng" dirty="0">
                <a:latin typeface="Times New Roman" panose="02020603050405020304" pitchFamily="18" charset="0"/>
                <a:cs typeface="Times New Roman" panose="02020603050405020304" pitchFamily="18" charset="0"/>
              </a:rPr>
              <a:t>Spur Rack and Pinion   </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Spur rack is a special case of a spur gear where it is made of infinite diameter.</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The spur rack and pinion combination converts rotary motion into translator motion, or vice versa.</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Example – It is used in a lathe in which the rack transmits motion to the saddle.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pic>
        <p:nvPicPr>
          <p:cNvPr id="4" name="Picture 3"/>
          <p:cNvPicPr>
            <a:picLocks noChangeAspect="1"/>
          </p:cNvPicPr>
          <p:nvPr/>
        </p:nvPicPr>
        <p:blipFill>
          <a:blip r:embed="rId4"/>
          <a:stretch>
            <a:fillRect/>
          </a:stretch>
        </p:blipFill>
        <p:spPr>
          <a:xfrm>
            <a:off x="7272339" y="1863151"/>
            <a:ext cx="4826889" cy="1924377"/>
          </a:xfrm>
          <a:prstGeom prst="rect">
            <a:avLst/>
          </a:prstGeom>
        </p:spPr>
      </p:pic>
      <p:pic>
        <p:nvPicPr>
          <p:cNvPr id="14" name="Picture 4" descr="C:\Users\satheesh\Desktop\rack1.gif">
            <a:extLst>
              <a:ext uri="{FF2B5EF4-FFF2-40B4-BE49-F238E27FC236}">
                <a16:creationId xmlns:a16="http://schemas.microsoft.com/office/drawing/2014/main" id="{4069CC3A-BEE7-46FC-9148-D7E196DA8D80}"/>
              </a:ext>
            </a:extLst>
          </p:cNvPr>
          <p:cNvPicPr>
            <a:picLocks noChangeAspect="1" noChangeArrowheads="1" noCrop="1"/>
          </p:cNvPicPr>
          <p:nvPr/>
        </p:nvPicPr>
        <p:blipFill>
          <a:blip r:embed="rId5"/>
          <a:srcRect/>
          <a:stretch>
            <a:fillRect/>
          </a:stretch>
        </p:blipFill>
        <p:spPr bwMode="auto">
          <a:xfrm>
            <a:off x="8663897" y="4214859"/>
            <a:ext cx="2551791" cy="2444695"/>
          </a:xfrm>
          <a:prstGeom prst="rect">
            <a:avLst/>
          </a:prstGeom>
          <a:noFill/>
        </p:spPr>
      </p:pic>
    </p:spTree>
    <p:extLst>
      <p:ext uri="{BB962C8B-B14F-4D97-AF65-F5344CB8AC3E}">
        <p14:creationId xmlns:p14="http://schemas.microsoft.com/office/powerpoint/2010/main" val="4712347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6803961" cy="1631216"/>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GEAR DRIVES</a:t>
            </a:r>
          </a:p>
          <a:p>
            <a:pPr algn="just"/>
            <a:endParaRPr lang="en-IN" sz="2000" b="1" dirty="0">
              <a:latin typeface="Times New Roman" panose="02020603050405020304" pitchFamily="18" charset="0"/>
              <a:cs typeface="Times New Roman" panose="02020603050405020304" pitchFamily="18" charset="0"/>
            </a:endParaRPr>
          </a:p>
          <a:p>
            <a:pPr algn="just"/>
            <a:r>
              <a:rPr lang="en-IN" sz="2000" b="1" u="sng" dirty="0">
                <a:latin typeface="Times New Roman" panose="02020603050405020304" pitchFamily="18" charset="0"/>
                <a:cs typeface="Times New Roman" panose="02020603050405020304" pitchFamily="18" charset="0"/>
              </a:rPr>
              <a:t>Gear Terminology   </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pic>
        <p:nvPicPr>
          <p:cNvPr id="12" name="Picture 2" descr="C:\Users\satheesh\Desktop\gear-nomenclature.jpg">
            <a:extLst>
              <a:ext uri="{FF2B5EF4-FFF2-40B4-BE49-F238E27FC236}">
                <a16:creationId xmlns:a16="http://schemas.microsoft.com/office/drawing/2014/main" id="{A41F8D77-0D2A-47B8-9D5E-772BCFE5DD68}"/>
              </a:ext>
            </a:extLst>
          </p:cNvPr>
          <p:cNvPicPr>
            <a:picLocks noChangeAspect="1" noChangeArrowheads="1"/>
          </p:cNvPicPr>
          <p:nvPr/>
        </p:nvPicPr>
        <p:blipFill>
          <a:blip r:embed="rId4"/>
          <a:srcRect/>
          <a:stretch>
            <a:fillRect/>
          </a:stretch>
        </p:blipFill>
        <p:spPr bwMode="auto">
          <a:xfrm>
            <a:off x="2048497" y="2655905"/>
            <a:ext cx="7324103" cy="3587733"/>
          </a:xfrm>
          <a:prstGeom prst="rect">
            <a:avLst/>
          </a:prstGeom>
          <a:noFill/>
        </p:spPr>
      </p:pic>
    </p:spTree>
    <p:extLst>
      <p:ext uri="{BB962C8B-B14F-4D97-AF65-F5344CB8AC3E}">
        <p14:creationId xmlns:p14="http://schemas.microsoft.com/office/powerpoint/2010/main" val="13804285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7721986" cy="5016758"/>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GEAR DRIVES</a:t>
            </a:r>
          </a:p>
          <a:p>
            <a:pPr algn="just"/>
            <a:endParaRPr lang="en-IN" sz="2000" b="1" dirty="0">
              <a:latin typeface="Times New Roman" panose="02020603050405020304" pitchFamily="18" charset="0"/>
              <a:cs typeface="Times New Roman" panose="02020603050405020304" pitchFamily="18" charset="0"/>
            </a:endParaRPr>
          </a:p>
          <a:p>
            <a:pPr algn="just"/>
            <a:r>
              <a:rPr lang="en-IN" sz="2000" b="1" u="sng" dirty="0">
                <a:latin typeface="Times New Roman" panose="02020603050405020304" pitchFamily="18" charset="0"/>
                <a:cs typeface="Times New Roman" panose="02020603050405020304" pitchFamily="18" charset="0"/>
              </a:rPr>
              <a:t>Gear Terminology</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b="1" u="sng" dirty="0">
                <a:latin typeface="Times New Roman" panose="02020603050405020304" pitchFamily="18" charset="0"/>
                <a:cs typeface="Times New Roman" panose="02020603050405020304" pitchFamily="18" charset="0"/>
              </a:rPr>
              <a:t>Pitch cylinders </a:t>
            </a:r>
            <a:r>
              <a:rPr lang="en-IN" sz="2000" b="1"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Pitch cylinders of a pair of gears in mesh are the imaginary friction cylinders, which by pure rolling together, transmit the same motion as the pair of gears.</a:t>
            </a: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b="1" u="sng" dirty="0">
                <a:latin typeface="Times New Roman" panose="02020603050405020304" pitchFamily="18" charset="0"/>
                <a:cs typeface="Times New Roman" panose="02020603050405020304" pitchFamily="18" charset="0"/>
              </a:rPr>
              <a:t>Pitch circle </a:t>
            </a:r>
            <a:r>
              <a:rPr lang="en-IN" sz="2000" b="1"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It is the circle corresponding to a section of the equivalent pitch cylinder by a plane normal to the  wheel axis. </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b="1" u="sng" dirty="0">
                <a:latin typeface="Times New Roman" panose="02020603050405020304" pitchFamily="18" charset="0"/>
                <a:cs typeface="Times New Roman" panose="02020603050405020304" pitchFamily="18" charset="0"/>
              </a:rPr>
              <a:t>Pitch diameter </a:t>
            </a:r>
            <a:r>
              <a:rPr lang="en-IN" sz="2000" dirty="0">
                <a:latin typeface="Times New Roman" panose="02020603050405020304" pitchFamily="18" charset="0"/>
                <a:cs typeface="Times New Roman" panose="02020603050405020304" pitchFamily="18" charset="0"/>
              </a:rPr>
              <a:t>– It is the diameter of the pitch circle.</a:t>
            </a: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pic>
        <p:nvPicPr>
          <p:cNvPr id="4" name="Picture 3"/>
          <p:cNvPicPr>
            <a:picLocks noChangeAspect="1"/>
          </p:cNvPicPr>
          <p:nvPr/>
        </p:nvPicPr>
        <p:blipFill>
          <a:blip r:embed="rId4"/>
          <a:stretch>
            <a:fillRect/>
          </a:stretch>
        </p:blipFill>
        <p:spPr>
          <a:xfrm>
            <a:off x="7863733" y="2166937"/>
            <a:ext cx="4235495" cy="3448051"/>
          </a:xfrm>
          <a:prstGeom prst="rect">
            <a:avLst/>
          </a:prstGeom>
        </p:spPr>
      </p:pic>
    </p:spTree>
    <p:extLst>
      <p:ext uri="{BB962C8B-B14F-4D97-AF65-F5344CB8AC3E}">
        <p14:creationId xmlns:p14="http://schemas.microsoft.com/office/powerpoint/2010/main" val="20209258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7721986" cy="4401205"/>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GEAR DRIVES</a:t>
            </a:r>
          </a:p>
          <a:p>
            <a:pPr algn="just"/>
            <a:endParaRPr lang="en-IN" sz="2000" b="1" dirty="0">
              <a:latin typeface="Times New Roman" panose="02020603050405020304" pitchFamily="18" charset="0"/>
              <a:cs typeface="Times New Roman" panose="02020603050405020304" pitchFamily="18" charset="0"/>
            </a:endParaRPr>
          </a:p>
          <a:p>
            <a:pPr algn="just"/>
            <a:r>
              <a:rPr lang="en-IN" sz="2000" b="1" u="sng" dirty="0">
                <a:latin typeface="Times New Roman" panose="02020603050405020304" pitchFamily="18" charset="0"/>
                <a:cs typeface="Times New Roman" panose="02020603050405020304" pitchFamily="18" charset="0"/>
              </a:rPr>
              <a:t>Gear Terminology</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b="1" u="sng" dirty="0">
                <a:latin typeface="Times New Roman" panose="02020603050405020304" pitchFamily="18" charset="0"/>
                <a:cs typeface="Times New Roman" panose="02020603050405020304" pitchFamily="18" charset="0"/>
              </a:rPr>
              <a:t>Pitch </a:t>
            </a:r>
            <a:r>
              <a:rPr lang="en-IN" sz="2000" b="1" dirty="0">
                <a:latin typeface="Times New Roman" panose="02020603050405020304" pitchFamily="18" charset="0"/>
                <a:cs typeface="Times New Roman" panose="02020603050405020304" pitchFamily="18" charset="0"/>
              </a:rPr>
              <a:t>–</a:t>
            </a:r>
            <a:r>
              <a:rPr lang="en-IN" sz="2000" b="1" u="sng"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It is defined as follows.</a:t>
            </a:r>
          </a:p>
          <a:p>
            <a:pPr algn="just"/>
            <a:endParaRPr lang="en-IN" sz="2000" dirty="0">
              <a:latin typeface="Times New Roman" panose="02020603050405020304" pitchFamily="18" charset="0"/>
              <a:cs typeface="Times New Roman" panose="02020603050405020304" pitchFamily="18" charset="0"/>
            </a:endParaRPr>
          </a:p>
          <a:p>
            <a:pPr marL="457200" indent="-457200" algn="just">
              <a:buAutoNum type="alphaLcParenR"/>
            </a:pPr>
            <a:r>
              <a:rPr lang="en-IN" sz="2000" b="1" u="sng" dirty="0">
                <a:latin typeface="Times New Roman" panose="02020603050405020304" pitchFamily="18" charset="0"/>
                <a:cs typeface="Times New Roman" panose="02020603050405020304" pitchFamily="18" charset="0"/>
              </a:rPr>
              <a:t>Circular Pitch</a:t>
            </a:r>
            <a:r>
              <a:rPr lang="en-IN" sz="2000" b="1" dirty="0">
                <a:latin typeface="Times New Roman" panose="02020603050405020304" pitchFamily="18" charset="0"/>
                <a:cs typeface="Times New Roman" panose="02020603050405020304" pitchFamily="18" charset="0"/>
              </a:rPr>
              <a:t> – </a:t>
            </a:r>
            <a:r>
              <a:rPr lang="en-IN" sz="2000" dirty="0">
                <a:latin typeface="Times New Roman" panose="02020603050405020304" pitchFamily="18" charset="0"/>
                <a:cs typeface="Times New Roman" panose="02020603050405020304" pitchFamily="18" charset="0"/>
              </a:rPr>
              <a:t>It is the distance measured along the circumference of the pitch circle from a point on one tooth to the corresponding point on the adjacent tooth. </a:t>
            </a:r>
          </a:p>
          <a:p>
            <a:pPr marL="457200" indent="-457200" algn="just">
              <a:buAutoNum type="alphaLcParenR"/>
            </a:pPr>
            <a:endParaRPr lang="en-IN" sz="2000" u="sng" dirty="0">
              <a:latin typeface="Times New Roman" panose="02020603050405020304" pitchFamily="18" charset="0"/>
              <a:cs typeface="Times New Roman" panose="02020603050405020304" pitchFamily="18" charset="0"/>
            </a:endParaRPr>
          </a:p>
          <a:p>
            <a:pPr marL="457200" indent="-457200" algn="just">
              <a:buAutoNum type="alphaLcParenR"/>
            </a:pPr>
            <a:endParaRPr lang="en-IN" sz="2000" u="sng" dirty="0">
              <a:latin typeface="Times New Roman" panose="02020603050405020304" pitchFamily="18" charset="0"/>
              <a:cs typeface="Times New Roman" panose="02020603050405020304" pitchFamily="18" charset="0"/>
            </a:endParaRPr>
          </a:p>
          <a:p>
            <a:pPr marL="457200" indent="-457200" algn="just">
              <a:buAutoNum type="alphaLcParenR"/>
            </a:pPr>
            <a:endParaRPr lang="en-IN" sz="2000" u="sng"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       where p = circular pitch; d = pitch diameter; T = number of teeth</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pic>
        <p:nvPicPr>
          <p:cNvPr id="5" name="Picture 4"/>
          <p:cNvPicPr>
            <a:picLocks noChangeAspect="1"/>
          </p:cNvPicPr>
          <p:nvPr/>
        </p:nvPicPr>
        <p:blipFill>
          <a:blip r:embed="rId4"/>
          <a:stretch>
            <a:fillRect/>
          </a:stretch>
        </p:blipFill>
        <p:spPr>
          <a:xfrm>
            <a:off x="3614994" y="4126601"/>
            <a:ext cx="1314193" cy="829193"/>
          </a:xfrm>
          <a:prstGeom prst="rect">
            <a:avLst/>
          </a:prstGeom>
        </p:spPr>
      </p:pic>
      <p:pic>
        <p:nvPicPr>
          <p:cNvPr id="12" name="Picture 2" descr="C:\Users\satheesh\Desktop\gear-nomenclature.jpg">
            <a:extLst>
              <a:ext uri="{FF2B5EF4-FFF2-40B4-BE49-F238E27FC236}">
                <a16:creationId xmlns:a16="http://schemas.microsoft.com/office/drawing/2014/main" id="{A41F8D77-0D2A-47B8-9D5E-772BCFE5DD68}"/>
              </a:ext>
            </a:extLst>
          </p:cNvPr>
          <p:cNvPicPr>
            <a:picLocks noChangeAspect="1" noChangeArrowheads="1"/>
          </p:cNvPicPr>
          <p:nvPr/>
        </p:nvPicPr>
        <p:blipFill>
          <a:blip r:embed="rId5"/>
          <a:srcRect/>
          <a:stretch>
            <a:fillRect/>
          </a:stretch>
        </p:blipFill>
        <p:spPr bwMode="auto">
          <a:xfrm>
            <a:off x="7989812" y="3015303"/>
            <a:ext cx="4109416" cy="2013009"/>
          </a:xfrm>
          <a:prstGeom prst="rect">
            <a:avLst/>
          </a:prstGeom>
          <a:noFill/>
        </p:spPr>
      </p:pic>
    </p:spTree>
    <p:extLst>
      <p:ext uri="{BB962C8B-B14F-4D97-AF65-F5344CB8AC3E}">
        <p14:creationId xmlns:p14="http://schemas.microsoft.com/office/powerpoint/2010/main" val="104091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11390250" cy="6555641"/>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COMPOSITES</a:t>
            </a:r>
          </a:p>
          <a:p>
            <a:endParaRPr lang="en-US" sz="2000" dirty="0">
              <a:latin typeface="Times New Roman" panose="02020603050405020304" pitchFamily="18" charset="0"/>
              <a:cs typeface="Times New Roman" panose="02020603050405020304" pitchFamily="18" charset="0"/>
            </a:endParaRPr>
          </a:p>
          <a:p>
            <a:pPr algn="just"/>
            <a:r>
              <a:rPr lang="en-US" sz="2000" b="1" u="sng" dirty="0">
                <a:latin typeface="Times New Roman" panose="02020603050405020304" pitchFamily="18" charset="0"/>
                <a:cs typeface="Times New Roman" panose="02020603050405020304" pitchFamily="18" charset="0"/>
              </a:rPr>
              <a:t>Classification of composites</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Composites are classified by the geometry of the reinforcement — </a:t>
            </a:r>
            <a:r>
              <a:rPr lang="en-US" sz="2000" b="1" dirty="0">
                <a:latin typeface="Times New Roman" panose="02020603050405020304" pitchFamily="18" charset="0"/>
                <a:cs typeface="Times New Roman" panose="02020603050405020304" pitchFamily="18" charset="0"/>
              </a:rPr>
              <a:t>particulate, flake, and fibers  </a:t>
            </a:r>
            <a:r>
              <a:rPr lang="en-US" sz="2000" dirty="0">
                <a:latin typeface="Times New Roman" panose="02020603050405020304" pitchFamily="18" charset="0"/>
                <a:cs typeface="Times New Roman" panose="02020603050405020304" pitchFamily="18" charset="0"/>
              </a:rPr>
              <a:t>— or by the type of matrix — </a:t>
            </a:r>
            <a:r>
              <a:rPr lang="en-US" sz="2000" b="1" dirty="0">
                <a:latin typeface="Times New Roman" panose="02020603050405020304" pitchFamily="18" charset="0"/>
                <a:cs typeface="Times New Roman" panose="02020603050405020304" pitchFamily="18" charset="0"/>
              </a:rPr>
              <a:t>polymer, metal, ceramic, and carbon</a:t>
            </a:r>
            <a:r>
              <a:rPr lang="en-US" sz="2000" dirty="0">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i="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i="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ENGINEERING MATERIALS</a:t>
            </a:r>
          </a:p>
        </p:txBody>
      </p:sp>
      <p:pic>
        <p:nvPicPr>
          <p:cNvPr id="7" name="Picture 6"/>
          <p:cNvPicPr>
            <a:picLocks noChangeAspect="1"/>
          </p:cNvPicPr>
          <p:nvPr/>
        </p:nvPicPr>
        <p:blipFill>
          <a:blip r:embed="rId4"/>
          <a:stretch>
            <a:fillRect/>
          </a:stretch>
        </p:blipFill>
        <p:spPr>
          <a:xfrm>
            <a:off x="1403880" y="3254418"/>
            <a:ext cx="3782483" cy="3603581"/>
          </a:xfrm>
          <a:prstGeom prst="rect">
            <a:avLst/>
          </a:prstGeom>
        </p:spPr>
      </p:pic>
      <p:pic>
        <p:nvPicPr>
          <p:cNvPr id="12" name="Picture 11"/>
          <p:cNvPicPr>
            <a:picLocks noChangeAspect="1"/>
          </p:cNvPicPr>
          <p:nvPr/>
        </p:nvPicPr>
        <p:blipFill>
          <a:blip r:embed="rId5"/>
          <a:stretch>
            <a:fillRect/>
          </a:stretch>
        </p:blipFill>
        <p:spPr>
          <a:xfrm>
            <a:off x="6671362" y="3254419"/>
            <a:ext cx="2437926" cy="3603581"/>
          </a:xfrm>
          <a:prstGeom prst="rect">
            <a:avLst/>
          </a:prstGeom>
        </p:spPr>
      </p:pic>
    </p:spTree>
    <p:extLst>
      <p:ext uri="{BB962C8B-B14F-4D97-AF65-F5344CB8AC3E}">
        <p14:creationId xmlns:p14="http://schemas.microsoft.com/office/powerpoint/2010/main" val="2499169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7721986" cy="5324535"/>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GEAR DRIVES</a:t>
            </a:r>
          </a:p>
          <a:p>
            <a:pPr algn="just"/>
            <a:endParaRPr lang="en-IN" sz="2000" b="1" dirty="0">
              <a:latin typeface="Times New Roman" panose="02020603050405020304" pitchFamily="18" charset="0"/>
              <a:cs typeface="Times New Roman" panose="02020603050405020304" pitchFamily="18" charset="0"/>
            </a:endParaRPr>
          </a:p>
          <a:p>
            <a:pPr algn="just"/>
            <a:r>
              <a:rPr lang="en-IN" sz="2000" b="1" u="sng" dirty="0">
                <a:latin typeface="Times New Roman" panose="02020603050405020304" pitchFamily="18" charset="0"/>
                <a:cs typeface="Times New Roman" panose="02020603050405020304" pitchFamily="18" charset="0"/>
              </a:rPr>
              <a:t>Gear Terminology</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b="1" u="sng" dirty="0">
                <a:latin typeface="Times New Roman" panose="02020603050405020304" pitchFamily="18" charset="0"/>
                <a:cs typeface="Times New Roman" panose="02020603050405020304" pitchFamily="18" charset="0"/>
              </a:rPr>
              <a:t>Pitch </a:t>
            </a:r>
            <a:r>
              <a:rPr lang="en-IN" sz="2000" b="1" dirty="0">
                <a:latin typeface="Times New Roman" panose="02020603050405020304" pitchFamily="18" charset="0"/>
                <a:cs typeface="Times New Roman" panose="02020603050405020304" pitchFamily="18" charset="0"/>
              </a:rPr>
              <a:t>–</a:t>
            </a:r>
            <a:r>
              <a:rPr lang="en-IN" sz="2000" b="1" u="sng"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It is defined as follows.</a:t>
            </a:r>
          </a:p>
          <a:p>
            <a:pPr algn="just"/>
            <a:endParaRPr lang="en-IN" sz="2000" dirty="0">
              <a:latin typeface="Times New Roman" panose="02020603050405020304" pitchFamily="18" charset="0"/>
              <a:cs typeface="Times New Roman" panose="02020603050405020304" pitchFamily="18" charset="0"/>
            </a:endParaRPr>
          </a:p>
          <a:p>
            <a:pPr algn="just"/>
            <a:r>
              <a:rPr lang="en-IN" sz="2000" b="1" dirty="0">
                <a:latin typeface="Times New Roman" panose="02020603050405020304" pitchFamily="18" charset="0"/>
                <a:cs typeface="Times New Roman" panose="02020603050405020304" pitchFamily="18" charset="0"/>
              </a:rPr>
              <a:t>b) </a:t>
            </a:r>
            <a:r>
              <a:rPr lang="en-IN" sz="2000" b="1" u="sng" dirty="0" err="1">
                <a:latin typeface="Times New Roman" panose="02020603050405020304" pitchFamily="18" charset="0"/>
                <a:cs typeface="Times New Roman" panose="02020603050405020304" pitchFamily="18" charset="0"/>
              </a:rPr>
              <a:t>Diametral</a:t>
            </a:r>
            <a:r>
              <a:rPr lang="en-IN" sz="2000" b="1" u="sng" dirty="0">
                <a:latin typeface="Times New Roman" panose="02020603050405020304" pitchFamily="18" charset="0"/>
                <a:cs typeface="Times New Roman" panose="02020603050405020304" pitchFamily="18" charset="0"/>
              </a:rPr>
              <a:t> Pitch</a:t>
            </a:r>
            <a:r>
              <a:rPr lang="en-IN" sz="2000" b="1" dirty="0">
                <a:latin typeface="Times New Roman" panose="02020603050405020304" pitchFamily="18" charset="0"/>
                <a:cs typeface="Times New Roman" panose="02020603050405020304" pitchFamily="18" charset="0"/>
              </a:rPr>
              <a:t> – </a:t>
            </a:r>
            <a:r>
              <a:rPr lang="en-IN" sz="2000" dirty="0">
                <a:latin typeface="Times New Roman" panose="02020603050405020304" pitchFamily="18" charset="0"/>
                <a:cs typeface="Times New Roman" panose="02020603050405020304" pitchFamily="18" charset="0"/>
              </a:rPr>
              <a:t>It is the number of the teeth per unit length of the pitch circle diameter in inches.</a:t>
            </a:r>
          </a:p>
          <a:p>
            <a:pPr algn="just"/>
            <a:endParaRPr lang="en-IN" sz="2000" u="sng" dirty="0">
              <a:latin typeface="Times New Roman" panose="02020603050405020304" pitchFamily="18" charset="0"/>
              <a:cs typeface="Times New Roman" panose="02020603050405020304" pitchFamily="18" charset="0"/>
            </a:endParaRPr>
          </a:p>
          <a:p>
            <a:pPr algn="just"/>
            <a:endParaRPr lang="en-IN" sz="2000" u="sng" dirty="0">
              <a:latin typeface="Times New Roman" panose="02020603050405020304" pitchFamily="18" charset="0"/>
              <a:cs typeface="Times New Roman" panose="02020603050405020304" pitchFamily="18" charset="0"/>
            </a:endParaRPr>
          </a:p>
          <a:p>
            <a:pPr marL="457200" indent="-457200" algn="just">
              <a:buAutoNum type="alphaLcParenR"/>
            </a:pPr>
            <a:endParaRPr lang="en-IN" sz="2000" u="sng" dirty="0">
              <a:latin typeface="Times New Roman" panose="02020603050405020304" pitchFamily="18" charset="0"/>
              <a:cs typeface="Times New Roman" panose="02020603050405020304" pitchFamily="18" charset="0"/>
            </a:endParaRPr>
          </a:p>
          <a:p>
            <a:pPr marL="457200" indent="-457200" algn="just">
              <a:buAutoNum type="alphaLcParenR"/>
            </a:pPr>
            <a:endParaRPr lang="en-IN" sz="2000" u="sng"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It can be seen that</a:t>
            </a: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The term </a:t>
            </a:r>
            <a:r>
              <a:rPr lang="en-US" sz="2000" dirty="0" err="1">
                <a:latin typeface="Times New Roman" panose="02020603050405020304" pitchFamily="18" charset="0"/>
                <a:cs typeface="Times New Roman" panose="02020603050405020304" pitchFamily="18" charset="0"/>
              </a:rPr>
              <a:t>diametral</a:t>
            </a:r>
            <a:r>
              <a:rPr lang="en-US" sz="2000" dirty="0">
                <a:latin typeface="Times New Roman" panose="02020603050405020304" pitchFamily="18" charset="0"/>
                <a:cs typeface="Times New Roman" panose="02020603050405020304" pitchFamily="18" charset="0"/>
              </a:rPr>
              <a:t> pitch is not used in SI units.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pic>
        <p:nvPicPr>
          <p:cNvPr id="4" name="Picture 3"/>
          <p:cNvPicPr>
            <a:picLocks noChangeAspect="1"/>
          </p:cNvPicPr>
          <p:nvPr/>
        </p:nvPicPr>
        <p:blipFill>
          <a:blip r:embed="rId4"/>
          <a:stretch>
            <a:fillRect/>
          </a:stretch>
        </p:blipFill>
        <p:spPr>
          <a:xfrm>
            <a:off x="3665467" y="3876673"/>
            <a:ext cx="1092270" cy="719613"/>
          </a:xfrm>
          <a:prstGeom prst="rect">
            <a:avLst/>
          </a:prstGeom>
        </p:spPr>
      </p:pic>
      <p:pic>
        <p:nvPicPr>
          <p:cNvPr id="6" name="Picture 5"/>
          <p:cNvPicPr>
            <a:picLocks noChangeAspect="1"/>
          </p:cNvPicPr>
          <p:nvPr/>
        </p:nvPicPr>
        <p:blipFill>
          <a:blip r:embed="rId5"/>
          <a:stretch>
            <a:fillRect/>
          </a:stretch>
        </p:blipFill>
        <p:spPr>
          <a:xfrm>
            <a:off x="3379717" y="5437207"/>
            <a:ext cx="2149545" cy="550821"/>
          </a:xfrm>
          <a:prstGeom prst="rect">
            <a:avLst/>
          </a:prstGeom>
        </p:spPr>
      </p:pic>
    </p:spTree>
    <p:extLst>
      <p:ext uri="{BB962C8B-B14F-4D97-AF65-F5344CB8AC3E}">
        <p14:creationId xmlns:p14="http://schemas.microsoft.com/office/powerpoint/2010/main" val="17018516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7721986" cy="5324535"/>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GEAR DRIVES</a:t>
            </a:r>
          </a:p>
          <a:p>
            <a:pPr algn="just"/>
            <a:endParaRPr lang="en-IN" sz="2000" b="1" dirty="0">
              <a:latin typeface="Times New Roman" panose="02020603050405020304" pitchFamily="18" charset="0"/>
              <a:cs typeface="Times New Roman" panose="02020603050405020304" pitchFamily="18" charset="0"/>
            </a:endParaRPr>
          </a:p>
          <a:p>
            <a:pPr algn="just"/>
            <a:r>
              <a:rPr lang="en-IN" sz="2000" b="1" u="sng" dirty="0">
                <a:latin typeface="Times New Roman" panose="02020603050405020304" pitchFamily="18" charset="0"/>
                <a:cs typeface="Times New Roman" panose="02020603050405020304" pitchFamily="18" charset="0"/>
              </a:rPr>
              <a:t>Gear Terminology</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b="1" u="sng" dirty="0">
                <a:latin typeface="Times New Roman" panose="02020603050405020304" pitchFamily="18" charset="0"/>
                <a:cs typeface="Times New Roman" panose="02020603050405020304" pitchFamily="18" charset="0"/>
              </a:rPr>
              <a:t>Pitch </a:t>
            </a:r>
            <a:r>
              <a:rPr lang="en-IN" sz="2000" b="1" dirty="0">
                <a:latin typeface="Times New Roman" panose="02020603050405020304" pitchFamily="18" charset="0"/>
                <a:cs typeface="Times New Roman" panose="02020603050405020304" pitchFamily="18" charset="0"/>
              </a:rPr>
              <a:t>–</a:t>
            </a:r>
            <a:r>
              <a:rPr lang="en-IN" sz="2000" b="1" u="sng"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It is defined as follows.</a:t>
            </a:r>
          </a:p>
          <a:p>
            <a:pPr algn="just"/>
            <a:endParaRPr lang="en-IN" sz="2000" dirty="0">
              <a:latin typeface="Times New Roman" panose="02020603050405020304" pitchFamily="18" charset="0"/>
              <a:cs typeface="Times New Roman" panose="02020603050405020304" pitchFamily="18" charset="0"/>
            </a:endParaRPr>
          </a:p>
          <a:p>
            <a:pPr algn="just"/>
            <a:r>
              <a:rPr lang="en-IN" sz="2000" b="1" dirty="0">
                <a:latin typeface="Times New Roman" panose="02020603050405020304" pitchFamily="18" charset="0"/>
                <a:cs typeface="Times New Roman" panose="02020603050405020304" pitchFamily="18" charset="0"/>
              </a:rPr>
              <a:t>c) </a:t>
            </a:r>
            <a:r>
              <a:rPr lang="en-IN" sz="2000" b="1" u="sng" dirty="0">
                <a:latin typeface="Times New Roman" panose="02020603050405020304" pitchFamily="18" charset="0"/>
                <a:cs typeface="Times New Roman" panose="02020603050405020304" pitchFamily="18" charset="0"/>
              </a:rPr>
              <a:t>Module </a:t>
            </a:r>
            <a:r>
              <a:rPr lang="en-IN" sz="2000" b="1" dirty="0">
                <a:latin typeface="Times New Roman" panose="02020603050405020304" pitchFamily="18" charset="0"/>
                <a:cs typeface="Times New Roman" panose="02020603050405020304" pitchFamily="18" charset="0"/>
              </a:rPr>
              <a:t>–</a:t>
            </a:r>
            <a:r>
              <a:rPr lang="en-IN" sz="2000" dirty="0">
                <a:latin typeface="Times New Roman" panose="02020603050405020304" pitchFamily="18" charset="0"/>
                <a:cs typeface="Times New Roman" panose="02020603050405020304" pitchFamily="18" charset="0"/>
              </a:rPr>
              <a:t> It is the ratio of the pitch diameter to the number of teeth. The term is used in SI units in place of </a:t>
            </a:r>
            <a:r>
              <a:rPr lang="en-IN" sz="2000" dirty="0" err="1">
                <a:latin typeface="Times New Roman" panose="02020603050405020304" pitchFamily="18" charset="0"/>
                <a:cs typeface="Times New Roman" panose="02020603050405020304" pitchFamily="18" charset="0"/>
              </a:rPr>
              <a:t>diametral</a:t>
            </a:r>
            <a:r>
              <a:rPr lang="en-IN" sz="2000" dirty="0">
                <a:latin typeface="Times New Roman" panose="02020603050405020304" pitchFamily="18" charset="0"/>
                <a:cs typeface="Times New Roman" panose="02020603050405020304" pitchFamily="18" charset="0"/>
              </a:rPr>
              <a:t> pitch.</a:t>
            </a:r>
          </a:p>
          <a:p>
            <a:pPr algn="just"/>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algn="just"/>
            <a:r>
              <a:rPr lang="en-IN" sz="2000" dirty="0">
                <a:latin typeface="Times New Roman" panose="02020603050405020304" pitchFamily="18" charset="0"/>
                <a:cs typeface="Times New Roman" panose="02020603050405020304" pitchFamily="18" charset="0"/>
              </a:rPr>
              <a:t>Also,</a:t>
            </a:r>
          </a:p>
          <a:p>
            <a:pPr algn="just"/>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algn="just"/>
            <a:r>
              <a:rPr lang="en-IN" sz="2000" b="1" i="1" dirty="0">
                <a:latin typeface="Times New Roman" panose="02020603050405020304" pitchFamily="18" charset="0"/>
                <a:cs typeface="Times New Roman" panose="02020603050405020304" pitchFamily="18" charset="0"/>
              </a:rPr>
              <a:t>Pitch of two mating gears must be same</a:t>
            </a:r>
            <a:r>
              <a:rPr lang="en-IN" sz="2000" dirty="0">
                <a:latin typeface="Times New Roman" panose="02020603050405020304" pitchFamily="18" charset="0"/>
                <a:cs typeface="Times New Roman" panose="02020603050405020304" pitchFamily="18" charset="0"/>
              </a:rPr>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pic>
        <p:nvPicPr>
          <p:cNvPr id="5" name="Picture 4"/>
          <p:cNvPicPr>
            <a:picLocks noChangeAspect="1"/>
          </p:cNvPicPr>
          <p:nvPr/>
        </p:nvPicPr>
        <p:blipFill>
          <a:blip r:embed="rId4"/>
          <a:stretch>
            <a:fillRect/>
          </a:stretch>
        </p:blipFill>
        <p:spPr>
          <a:xfrm>
            <a:off x="3722618" y="4043362"/>
            <a:ext cx="1378020" cy="704669"/>
          </a:xfrm>
          <a:prstGeom prst="rect">
            <a:avLst/>
          </a:prstGeom>
        </p:spPr>
      </p:pic>
      <p:pic>
        <p:nvPicPr>
          <p:cNvPr id="7" name="Picture 6"/>
          <p:cNvPicPr>
            <a:picLocks noChangeAspect="1"/>
          </p:cNvPicPr>
          <p:nvPr/>
        </p:nvPicPr>
        <p:blipFill>
          <a:blip r:embed="rId5"/>
          <a:stretch>
            <a:fillRect/>
          </a:stretch>
        </p:blipFill>
        <p:spPr>
          <a:xfrm>
            <a:off x="3095881" y="5157907"/>
            <a:ext cx="2319081" cy="955837"/>
          </a:xfrm>
          <a:prstGeom prst="rect">
            <a:avLst/>
          </a:prstGeom>
        </p:spPr>
      </p:pic>
    </p:spTree>
    <p:extLst>
      <p:ext uri="{BB962C8B-B14F-4D97-AF65-F5344CB8AC3E}">
        <p14:creationId xmlns:p14="http://schemas.microsoft.com/office/powerpoint/2010/main" val="1112797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8" y="1343779"/>
            <a:ext cx="10790175" cy="3170099"/>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GEAR DRIVES</a:t>
            </a:r>
          </a:p>
          <a:p>
            <a:pPr algn="just"/>
            <a:endParaRPr lang="en-IN" sz="2000" b="1" dirty="0">
              <a:latin typeface="Times New Roman" panose="02020603050405020304" pitchFamily="18" charset="0"/>
              <a:cs typeface="Times New Roman" panose="02020603050405020304" pitchFamily="18" charset="0"/>
            </a:endParaRPr>
          </a:p>
          <a:p>
            <a:pPr algn="just"/>
            <a:r>
              <a:rPr lang="en-IN" sz="2000" b="1" u="sng" dirty="0">
                <a:latin typeface="Times New Roman" panose="02020603050405020304" pitchFamily="18" charset="0"/>
                <a:cs typeface="Times New Roman" panose="02020603050405020304" pitchFamily="18" charset="0"/>
              </a:rPr>
              <a:t>Gear Terminology</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b="1" u="sng" dirty="0">
                <a:latin typeface="Times New Roman" panose="02020603050405020304" pitchFamily="18" charset="0"/>
                <a:cs typeface="Times New Roman" panose="02020603050405020304" pitchFamily="18" charset="0"/>
              </a:rPr>
              <a:t>Velocity ratio </a:t>
            </a:r>
            <a:r>
              <a:rPr lang="en-IN" sz="2000" dirty="0">
                <a:latin typeface="Times New Roman" panose="02020603050405020304" pitchFamily="18" charset="0"/>
                <a:cs typeface="Times New Roman" panose="02020603050405020304" pitchFamily="18" charset="0"/>
              </a:rPr>
              <a:t>– The velocity ratio is defined as the ratio of the angular velocity of the driven gear to the angular velocity of the driving gear.  </a:t>
            </a:r>
            <a:r>
              <a:rPr lang="en-IN" sz="2000" b="1" u="sng" dirty="0">
                <a:latin typeface="Times New Roman" panose="02020603050405020304" pitchFamily="18" charset="0"/>
                <a:cs typeface="Times New Roman" panose="02020603050405020304" pitchFamily="18" charset="0"/>
              </a:rPr>
              <a:t> </a:t>
            </a:r>
          </a:p>
          <a:p>
            <a:pPr algn="just"/>
            <a:r>
              <a:rPr lang="en-IN" sz="2000" dirty="0">
                <a:latin typeface="Times New Roman" panose="02020603050405020304" pitchFamily="18" charset="0"/>
                <a:cs typeface="Times New Roman" panose="02020603050405020304" pitchFamily="18" charset="0"/>
              </a:rPr>
              <a:t>     Let </a:t>
            </a:r>
            <a:r>
              <a:rPr lang="en-IN" sz="2000" b="1" dirty="0">
                <a:latin typeface="Times New Roman" panose="02020603050405020304" pitchFamily="18" charset="0"/>
                <a:cs typeface="Times New Roman" panose="02020603050405020304" pitchFamily="18" charset="0"/>
              </a:rPr>
              <a:t>d = pitch diameter, T = number of teeth, </a:t>
            </a:r>
            <a:r>
              <a:rPr lang="el-GR" sz="2000" b="1" dirty="0">
                <a:latin typeface="Times New Roman" panose="02020603050405020304" pitchFamily="18" charset="0"/>
                <a:cs typeface="Times New Roman" panose="02020603050405020304" pitchFamily="18" charset="0"/>
              </a:rPr>
              <a:t>ω</a:t>
            </a:r>
            <a:r>
              <a:rPr lang="en-US" sz="2000" b="1" dirty="0">
                <a:latin typeface="Times New Roman" panose="02020603050405020304" pitchFamily="18" charset="0"/>
                <a:cs typeface="Times New Roman" panose="02020603050405020304" pitchFamily="18" charset="0"/>
              </a:rPr>
              <a:t> = angular velocity (rad/s), N = angular velocity  </a:t>
            </a:r>
          </a:p>
          <a:p>
            <a:pPr algn="just"/>
            <a:r>
              <a:rPr lang="en-US" sz="2000" b="1" dirty="0">
                <a:latin typeface="Times New Roman" panose="02020603050405020304" pitchFamily="18" charset="0"/>
                <a:cs typeface="Times New Roman" panose="02020603050405020304" pitchFamily="18" charset="0"/>
              </a:rPr>
              <a:t>    (rpm); </a:t>
            </a:r>
            <a:r>
              <a:rPr lang="en-US" sz="2000" dirty="0">
                <a:latin typeface="Times New Roman" panose="02020603050405020304" pitchFamily="18" charset="0"/>
                <a:cs typeface="Times New Roman" panose="02020603050405020304" pitchFamily="18" charset="0"/>
              </a:rPr>
              <a:t>Subscript 1 = driving gear (driver), Subscript 2 = driven gear (follower) </a:t>
            </a:r>
          </a:p>
          <a:p>
            <a:pPr algn="just"/>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pic>
        <p:nvPicPr>
          <p:cNvPr id="4" name="Picture 3"/>
          <p:cNvPicPr>
            <a:picLocks noChangeAspect="1"/>
          </p:cNvPicPr>
          <p:nvPr/>
        </p:nvPicPr>
        <p:blipFill>
          <a:blip r:embed="rId4"/>
          <a:stretch>
            <a:fillRect/>
          </a:stretch>
        </p:blipFill>
        <p:spPr>
          <a:xfrm>
            <a:off x="1285875" y="3975792"/>
            <a:ext cx="7286625" cy="2753808"/>
          </a:xfrm>
          <a:prstGeom prst="rect">
            <a:avLst/>
          </a:prstGeom>
        </p:spPr>
      </p:pic>
    </p:spTree>
    <p:extLst>
      <p:ext uri="{BB962C8B-B14F-4D97-AF65-F5344CB8AC3E}">
        <p14:creationId xmlns:p14="http://schemas.microsoft.com/office/powerpoint/2010/main" val="6461453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7961250" cy="5632311"/>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GEAR DRIVES</a:t>
            </a:r>
          </a:p>
          <a:p>
            <a:pPr algn="just"/>
            <a:endParaRPr lang="en-IN" sz="2000" b="1" dirty="0">
              <a:latin typeface="Times New Roman" panose="02020603050405020304" pitchFamily="18" charset="0"/>
              <a:cs typeface="Times New Roman" panose="02020603050405020304" pitchFamily="18" charset="0"/>
            </a:endParaRPr>
          </a:p>
          <a:p>
            <a:pPr algn="just"/>
            <a:r>
              <a:rPr lang="en-IN" sz="2000" b="1" u="sng" dirty="0">
                <a:latin typeface="Times New Roman" panose="02020603050405020304" pitchFamily="18" charset="0"/>
                <a:cs typeface="Times New Roman" panose="02020603050405020304" pitchFamily="18" charset="0"/>
              </a:rPr>
              <a:t>Gear Trains</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A gear train is a combination of gears used to transmit motion from one shaft to another.</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It becomes necessary when it is required to obtain large speed reduction within a small space.</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Main types of gear trains – </a:t>
            </a:r>
          </a:p>
          <a:p>
            <a:pPr algn="just"/>
            <a:r>
              <a:rPr lang="en-IN" sz="2000" dirty="0">
                <a:latin typeface="Times New Roman" panose="02020603050405020304" pitchFamily="18" charset="0"/>
                <a:cs typeface="Times New Roman" panose="02020603050405020304" pitchFamily="18" charset="0"/>
              </a:rPr>
              <a:t>     1) </a:t>
            </a:r>
            <a:r>
              <a:rPr lang="en-IN" sz="2000" b="1" dirty="0">
                <a:latin typeface="Times New Roman" panose="02020603050405020304" pitchFamily="18" charset="0"/>
                <a:cs typeface="Times New Roman" panose="02020603050405020304" pitchFamily="18" charset="0"/>
              </a:rPr>
              <a:t>Simple gear train</a:t>
            </a:r>
          </a:p>
          <a:p>
            <a:pPr algn="just"/>
            <a:r>
              <a:rPr lang="en-IN" sz="2000" dirty="0">
                <a:latin typeface="Times New Roman" panose="02020603050405020304" pitchFamily="18" charset="0"/>
                <a:cs typeface="Times New Roman" panose="02020603050405020304" pitchFamily="18" charset="0"/>
              </a:rPr>
              <a:t>     2) </a:t>
            </a:r>
            <a:r>
              <a:rPr lang="en-IN" sz="2000" b="1" dirty="0">
                <a:latin typeface="Times New Roman" panose="02020603050405020304" pitchFamily="18" charset="0"/>
                <a:cs typeface="Times New Roman" panose="02020603050405020304" pitchFamily="18" charset="0"/>
              </a:rPr>
              <a:t>Compound gear train</a:t>
            </a:r>
          </a:p>
          <a:p>
            <a:pPr algn="just"/>
            <a:r>
              <a:rPr lang="en-IN" sz="2000" dirty="0">
                <a:latin typeface="Times New Roman" panose="02020603050405020304" pitchFamily="18" charset="0"/>
                <a:cs typeface="Times New Roman" panose="02020603050405020304" pitchFamily="18" charset="0"/>
              </a:rPr>
              <a:t>     3)  </a:t>
            </a:r>
            <a:r>
              <a:rPr lang="en-IN" sz="2000" b="1" dirty="0">
                <a:latin typeface="Times New Roman" panose="02020603050405020304" pitchFamily="18" charset="0"/>
                <a:cs typeface="Times New Roman" panose="02020603050405020304" pitchFamily="18" charset="0"/>
              </a:rPr>
              <a:t>Reverted gear train</a:t>
            </a:r>
          </a:p>
          <a:p>
            <a:pPr algn="just"/>
            <a:r>
              <a:rPr lang="en-IN" sz="2000" dirty="0">
                <a:latin typeface="Times New Roman" panose="02020603050405020304" pitchFamily="18" charset="0"/>
                <a:cs typeface="Times New Roman" panose="02020603050405020304" pitchFamily="18" charset="0"/>
              </a:rPr>
              <a:t>     4) </a:t>
            </a:r>
            <a:r>
              <a:rPr lang="en-IN" sz="2000" b="1" dirty="0">
                <a:latin typeface="Times New Roman" panose="02020603050405020304" pitchFamily="18" charset="0"/>
                <a:cs typeface="Times New Roman" panose="02020603050405020304" pitchFamily="18" charset="0"/>
              </a:rPr>
              <a:t>Planetary or </a:t>
            </a:r>
            <a:r>
              <a:rPr lang="en-IN" sz="2000" b="1" dirty="0" err="1">
                <a:latin typeface="Times New Roman" panose="02020603050405020304" pitchFamily="18" charset="0"/>
                <a:cs typeface="Times New Roman" panose="02020603050405020304" pitchFamily="18" charset="0"/>
              </a:rPr>
              <a:t>epicyclic</a:t>
            </a:r>
            <a:r>
              <a:rPr lang="en-IN" sz="2000" b="1" dirty="0">
                <a:latin typeface="Times New Roman" panose="02020603050405020304" pitchFamily="18" charset="0"/>
                <a:cs typeface="Times New Roman" panose="02020603050405020304" pitchFamily="18" charset="0"/>
              </a:rPr>
              <a:t> gear train</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spTree>
    <p:extLst>
      <p:ext uri="{BB962C8B-B14F-4D97-AF65-F5344CB8AC3E}">
        <p14:creationId xmlns:p14="http://schemas.microsoft.com/office/powerpoint/2010/main" val="845536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7961250" cy="4093428"/>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GEAR DRIVES</a:t>
            </a:r>
          </a:p>
          <a:p>
            <a:pPr algn="just"/>
            <a:endParaRPr lang="en-IN" sz="2000" b="1" dirty="0">
              <a:latin typeface="Times New Roman" panose="02020603050405020304" pitchFamily="18" charset="0"/>
              <a:cs typeface="Times New Roman" panose="02020603050405020304" pitchFamily="18" charset="0"/>
            </a:endParaRPr>
          </a:p>
          <a:p>
            <a:pPr algn="just"/>
            <a:r>
              <a:rPr lang="en-IN" sz="2000" b="1" u="sng" dirty="0">
                <a:latin typeface="Times New Roman" panose="02020603050405020304" pitchFamily="18" charset="0"/>
                <a:cs typeface="Times New Roman" panose="02020603050405020304" pitchFamily="18" charset="0"/>
              </a:rPr>
              <a:t>Simple Gear Train</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A series of gears, capable of receiving and transmitting motion from one gear to another is called a simple gear train.</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In the simple gear train, the gear axes remain fixed relative to the frame and each gear is on a separate shaft.</a:t>
            </a:r>
          </a:p>
          <a:p>
            <a:pPr algn="just"/>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pic>
        <p:nvPicPr>
          <p:cNvPr id="12" name="Picture 3" descr="C:\Users\laxman\Desktop\gr5a.gif">
            <a:extLst>
              <a:ext uri="{FF2B5EF4-FFF2-40B4-BE49-F238E27FC236}">
                <a16:creationId xmlns:a16="http://schemas.microsoft.com/office/drawing/2014/main" id="{8B686005-BD84-465C-8C92-465C5C743BD6}"/>
              </a:ext>
            </a:extLst>
          </p:cNvPr>
          <p:cNvPicPr>
            <a:picLocks noChangeAspect="1" noChangeArrowheads="1" noCrop="1"/>
          </p:cNvPicPr>
          <p:nvPr/>
        </p:nvPicPr>
        <p:blipFill>
          <a:blip r:embed="rId4"/>
          <a:srcRect/>
          <a:stretch>
            <a:fillRect/>
          </a:stretch>
        </p:blipFill>
        <p:spPr bwMode="auto">
          <a:xfrm>
            <a:off x="1135137" y="4168632"/>
            <a:ext cx="5054571" cy="2689368"/>
          </a:xfrm>
          <a:prstGeom prst="rect">
            <a:avLst/>
          </a:prstGeom>
          <a:noFill/>
          <a:ln w="9525">
            <a:noFill/>
            <a:miter lim="800000"/>
            <a:headEnd/>
            <a:tailEnd/>
          </a:ln>
        </p:spPr>
      </p:pic>
      <p:pic>
        <p:nvPicPr>
          <p:cNvPr id="13" name="Picture 12">
            <a:extLst>
              <a:ext uri="{FF2B5EF4-FFF2-40B4-BE49-F238E27FC236}">
                <a16:creationId xmlns:a16="http://schemas.microsoft.com/office/drawing/2014/main" id="{FFAF2B6C-F431-47EE-9675-5CF8346A1E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7350" y="2543175"/>
            <a:ext cx="3493931" cy="2012504"/>
          </a:xfrm>
          <a:prstGeom prst="rect">
            <a:avLst/>
          </a:prstGeom>
        </p:spPr>
      </p:pic>
    </p:spTree>
    <p:extLst>
      <p:ext uri="{BB962C8B-B14F-4D97-AF65-F5344CB8AC3E}">
        <p14:creationId xmlns:p14="http://schemas.microsoft.com/office/powerpoint/2010/main" val="38308452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1093" y="1394334"/>
            <a:ext cx="7961250" cy="3785652"/>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GEAR DRIVES</a:t>
            </a:r>
          </a:p>
          <a:p>
            <a:pPr algn="just"/>
            <a:endParaRPr lang="en-IN" sz="2000" b="1" dirty="0">
              <a:latin typeface="Times New Roman" panose="02020603050405020304" pitchFamily="18" charset="0"/>
              <a:cs typeface="Times New Roman" panose="02020603050405020304" pitchFamily="18" charset="0"/>
            </a:endParaRPr>
          </a:p>
          <a:p>
            <a:pPr algn="just"/>
            <a:r>
              <a:rPr lang="en-IN" sz="2000" b="1" u="sng" dirty="0">
                <a:latin typeface="Times New Roman" panose="02020603050405020304" pitchFamily="18" charset="0"/>
                <a:cs typeface="Times New Roman" panose="02020603050405020304" pitchFamily="18" charset="0"/>
              </a:rPr>
              <a:t>Simple Gear Train</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b="1" u="sng" dirty="0">
                <a:latin typeface="Times New Roman" panose="02020603050405020304" pitchFamily="18" charset="0"/>
                <a:cs typeface="Times New Roman" panose="02020603050405020304" pitchFamily="18" charset="0"/>
              </a:rPr>
              <a:t>Speed ratio of a gear train </a:t>
            </a:r>
            <a:r>
              <a:rPr lang="en-IN" sz="2000" b="1"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It is the ratio of the speed of the driving to that of the driven shaft.  </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Let T = number of teeth on a gear; N = speed of gear in rpm</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pic>
        <p:nvPicPr>
          <p:cNvPr id="4" name="Picture 3"/>
          <p:cNvPicPr>
            <a:picLocks noChangeAspect="1"/>
          </p:cNvPicPr>
          <p:nvPr/>
        </p:nvPicPr>
        <p:blipFill>
          <a:blip r:embed="rId4"/>
          <a:stretch>
            <a:fillRect/>
          </a:stretch>
        </p:blipFill>
        <p:spPr>
          <a:xfrm>
            <a:off x="8122343" y="2433637"/>
            <a:ext cx="3971925" cy="2105025"/>
          </a:xfrm>
          <a:prstGeom prst="rect">
            <a:avLst/>
          </a:prstGeom>
        </p:spPr>
      </p:pic>
      <p:pic>
        <p:nvPicPr>
          <p:cNvPr id="5" name="Picture 4"/>
          <p:cNvPicPr>
            <a:picLocks noChangeAspect="1"/>
          </p:cNvPicPr>
          <p:nvPr/>
        </p:nvPicPr>
        <p:blipFill>
          <a:blip r:embed="rId5"/>
          <a:stretch>
            <a:fillRect/>
          </a:stretch>
        </p:blipFill>
        <p:spPr>
          <a:xfrm>
            <a:off x="145564" y="4506402"/>
            <a:ext cx="9696450" cy="2143125"/>
          </a:xfrm>
          <a:prstGeom prst="rect">
            <a:avLst/>
          </a:prstGeom>
        </p:spPr>
      </p:pic>
    </p:spTree>
    <p:extLst>
      <p:ext uri="{BB962C8B-B14F-4D97-AF65-F5344CB8AC3E}">
        <p14:creationId xmlns:p14="http://schemas.microsoft.com/office/powerpoint/2010/main" val="2885812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1093" y="1394334"/>
            <a:ext cx="7961250" cy="5324535"/>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GEAR DRIVES</a:t>
            </a:r>
          </a:p>
          <a:p>
            <a:pPr algn="just"/>
            <a:endParaRPr lang="en-IN" sz="2000" b="1" dirty="0">
              <a:latin typeface="Times New Roman" panose="02020603050405020304" pitchFamily="18" charset="0"/>
              <a:cs typeface="Times New Roman" panose="02020603050405020304" pitchFamily="18" charset="0"/>
            </a:endParaRPr>
          </a:p>
          <a:p>
            <a:pPr algn="just"/>
            <a:r>
              <a:rPr lang="en-IN" sz="2000" b="1" u="sng" dirty="0">
                <a:latin typeface="Times New Roman" panose="02020603050405020304" pitchFamily="18" charset="0"/>
                <a:cs typeface="Times New Roman" panose="02020603050405020304" pitchFamily="18" charset="0"/>
              </a:rPr>
              <a:t>Simple Gear Train</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Speed ratio is given by, </a:t>
            </a: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Thus it is seen that the intermediate gears have no effect on the speed ratio and therefore they are known as </a:t>
            </a:r>
            <a:r>
              <a:rPr lang="en-IN" sz="2000" b="1" i="1" dirty="0">
                <a:latin typeface="Times New Roman" panose="02020603050405020304" pitchFamily="18" charset="0"/>
                <a:cs typeface="Times New Roman" panose="02020603050405020304" pitchFamily="18" charset="0"/>
              </a:rPr>
              <a:t>idlers</a:t>
            </a:r>
            <a:r>
              <a:rPr lang="en-IN" sz="2000" dirty="0">
                <a:latin typeface="Times New Roman" panose="02020603050405020304" pitchFamily="18" charset="0"/>
                <a:cs typeface="Times New Roman" panose="02020603050405020304" pitchFamily="18" charset="0"/>
              </a:rPr>
              <a:t>. </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pic>
        <p:nvPicPr>
          <p:cNvPr id="4" name="Picture 3"/>
          <p:cNvPicPr>
            <a:picLocks noChangeAspect="1"/>
          </p:cNvPicPr>
          <p:nvPr/>
        </p:nvPicPr>
        <p:blipFill>
          <a:blip r:embed="rId4"/>
          <a:stretch>
            <a:fillRect/>
          </a:stretch>
        </p:blipFill>
        <p:spPr>
          <a:xfrm>
            <a:off x="8122343" y="2433637"/>
            <a:ext cx="3971925" cy="2105025"/>
          </a:xfrm>
          <a:prstGeom prst="rect">
            <a:avLst/>
          </a:prstGeom>
        </p:spPr>
      </p:pic>
      <p:pic>
        <p:nvPicPr>
          <p:cNvPr id="2" name="Picture 1"/>
          <p:cNvPicPr>
            <a:picLocks noChangeAspect="1"/>
          </p:cNvPicPr>
          <p:nvPr/>
        </p:nvPicPr>
        <p:blipFill>
          <a:blip r:embed="rId5"/>
          <a:stretch>
            <a:fillRect/>
          </a:stretch>
        </p:blipFill>
        <p:spPr>
          <a:xfrm>
            <a:off x="2485807" y="3243261"/>
            <a:ext cx="1885952" cy="942976"/>
          </a:xfrm>
          <a:prstGeom prst="rect">
            <a:avLst/>
          </a:prstGeom>
        </p:spPr>
      </p:pic>
    </p:spTree>
    <p:extLst>
      <p:ext uri="{BB962C8B-B14F-4D97-AF65-F5344CB8AC3E}">
        <p14:creationId xmlns:p14="http://schemas.microsoft.com/office/powerpoint/2010/main" val="5657445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7961250" cy="4093428"/>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GEAR DRIVES</a:t>
            </a:r>
          </a:p>
          <a:p>
            <a:pPr algn="just"/>
            <a:endParaRPr lang="en-IN" sz="2000" b="1" dirty="0">
              <a:latin typeface="Times New Roman" panose="02020603050405020304" pitchFamily="18" charset="0"/>
              <a:cs typeface="Times New Roman" panose="02020603050405020304" pitchFamily="18" charset="0"/>
            </a:endParaRPr>
          </a:p>
          <a:p>
            <a:pPr algn="just"/>
            <a:r>
              <a:rPr lang="en-IN" sz="2000" b="1" u="sng" dirty="0">
                <a:latin typeface="Times New Roman" panose="02020603050405020304" pitchFamily="18" charset="0"/>
                <a:cs typeface="Times New Roman" panose="02020603050405020304" pitchFamily="18" charset="0"/>
              </a:rPr>
              <a:t>Compound Gear Train</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When a series of gears are connected in such a way that two or more gears rotate about an axis with the same angular velocity, its known as compound gear train.</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In this type, some of the intermediate shafts, i.e., other than the input and the output shafts, carry more than one gear. </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pic>
        <p:nvPicPr>
          <p:cNvPr id="14" name="Picture 2" descr="C:\Users\laxman\Desktop\gr6a.gif">
            <a:extLst>
              <a:ext uri="{FF2B5EF4-FFF2-40B4-BE49-F238E27FC236}">
                <a16:creationId xmlns:a16="http://schemas.microsoft.com/office/drawing/2014/main" id="{1AF7DA79-D030-4435-BE5C-E91071D8378B}"/>
              </a:ext>
            </a:extLst>
          </p:cNvPr>
          <p:cNvPicPr>
            <a:picLocks noChangeAspect="1" noChangeArrowheads="1" noCrop="1"/>
          </p:cNvPicPr>
          <p:nvPr/>
        </p:nvPicPr>
        <p:blipFill>
          <a:blip r:embed="rId4"/>
          <a:srcRect/>
          <a:stretch>
            <a:fillRect/>
          </a:stretch>
        </p:blipFill>
        <p:spPr bwMode="auto">
          <a:xfrm>
            <a:off x="1575880" y="4500986"/>
            <a:ext cx="4510596" cy="2357014"/>
          </a:xfrm>
          <a:prstGeom prst="rect">
            <a:avLst/>
          </a:prstGeom>
          <a:noFill/>
          <a:ln w="9525">
            <a:noFill/>
            <a:miter lim="800000"/>
            <a:headEnd/>
            <a:tailEnd/>
          </a:ln>
        </p:spPr>
      </p:pic>
      <p:pic>
        <p:nvPicPr>
          <p:cNvPr id="15" name="Picture 14">
            <a:extLst>
              <a:ext uri="{FF2B5EF4-FFF2-40B4-BE49-F238E27FC236}">
                <a16:creationId xmlns:a16="http://schemas.microsoft.com/office/drawing/2014/main" id="{8F2C41DB-1C21-4645-880E-D607011A08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1744" y="1743116"/>
            <a:ext cx="3677160" cy="2757870"/>
          </a:xfrm>
          <a:prstGeom prst="rect">
            <a:avLst/>
          </a:prstGeom>
        </p:spPr>
      </p:pic>
    </p:spTree>
    <p:extLst>
      <p:ext uri="{BB962C8B-B14F-4D97-AF65-F5344CB8AC3E}">
        <p14:creationId xmlns:p14="http://schemas.microsoft.com/office/powerpoint/2010/main" val="639844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7961250" cy="2246769"/>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GEAR DRIVES</a:t>
            </a:r>
          </a:p>
          <a:p>
            <a:pPr algn="just"/>
            <a:endParaRPr lang="en-IN" sz="2000" b="1" dirty="0">
              <a:latin typeface="Times New Roman" panose="02020603050405020304" pitchFamily="18" charset="0"/>
              <a:cs typeface="Times New Roman" panose="02020603050405020304" pitchFamily="18" charset="0"/>
            </a:endParaRPr>
          </a:p>
          <a:p>
            <a:pPr algn="just"/>
            <a:r>
              <a:rPr lang="en-IN" sz="2000" b="1" u="sng" dirty="0">
                <a:latin typeface="Times New Roman" panose="02020603050405020304" pitchFamily="18" charset="0"/>
                <a:cs typeface="Times New Roman" panose="02020603050405020304" pitchFamily="18" charset="0"/>
              </a:rPr>
              <a:t>Compound Gear Train</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pic>
        <p:nvPicPr>
          <p:cNvPr id="2" name="Picture 1"/>
          <p:cNvPicPr>
            <a:picLocks noChangeAspect="1"/>
          </p:cNvPicPr>
          <p:nvPr/>
        </p:nvPicPr>
        <p:blipFill>
          <a:blip r:embed="rId4"/>
          <a:stretch>
            <a:fillRect/>
          </a:stretch>
        </p:blipFill>
        <p:spPr>
          <a:xfrm>
            <a:off x="7264192" y="3434139"/>
            <a:ext cx="4692511" cy="1680786"/>
          </a:xfrm>
          <a:prstGeom prst="rect">
            <a:avLst/>
          </a:prstGeom>
        </p:spPr>
      </p:pic>
      <p:pic>
        <p:nvPicPr>
          <p:cNvPr id="4" name="Picture 3"/>
          <p:cNvPicPr>
            <a:picLocks noChangeAspect="1"/>
          </p:cNvPicPr>
          <p:nvPr/>
        </p:nvPicPr>
        <p:blipFill>
          <a:blip r:embed="rId5"/>
          <a:stretch>
            <a:fillRect/>
          </a:stretch>
        </p:blipFill>
        <p:spPr>
          <a:xfrm>
            <a:off x="0" y="2781488"/>
            <a:ext cx="6886575" cy="3095625"/>
          </a:xfrm>
          <a:prstGeom prst="rect">
            <a:avLst/>
          </a:prstGeom>
        </p:spPr>
      </p:pic>
    </p:spTree>
    <p:extLst>
      <p:ext uri="{BB962C8B-B14F-4D97-AF65-F5344CB8AC3E}">
        <p14:creationId xmlns:p14="http://schemas.microsoft.com/office/powerpoint/2010/main" val="29331816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7961250" cy="3477875"/>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GEAR DRIVES</a:t>
            </a:r>
          </a:p>
          <a:p>
            <a:pPr algn="just"/>
            <a:endParaRPr lang="en-IN" sz="2000" b="1" dirty="0">
              <a:latin typeface="Times New Roman" panose="02020603050405020304" pitchFamily="18" charset="0"/>
              <a:cs typeface="Times New Roman" panose="02020603050405020304" pitchFamily="18" charset="0"/>
            </a:endParaRPr>
          </a:p>
          <a:p>
            <a:pPr algn="just"/>
            <a:r>
              <a:rPr lang="en-IN" sz="2000" b="1" u="sng" dirty="0">
                <a:latin typeface="Times New Roman" panose="02020603050405020304" pitchFamily="18" charset="0"/>
                <a:cs typeface="Times New Roman" panose="02020603050405020304" pitchFamily="18" charset="0"/>
              </a:rPr>
              <a:t>Reverted Gear Train</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If the axes of the first and the last wheels of a compound gear coincide, it is called a reverted gear train.</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Such an arrangement is used in clocks and in simple lathes where back gear is used to give a slow speed to the chuck. </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pic>
        <p:nvPicPr>
          <p:cNvPr id="12" name="Picture 2" descr="C:\Users\satheesh\Desktop\hqdefault (1).jpg">
            <a:extLst>
              <a:ext uri="{FF2B5EF4-FFF2-40B4-BE49-F238E27FC236}">
                <a16:creationId xmlns:a16="http://schemas.microsoft.com/office/drawing/2014/main" id="{CA5F56E3-15E3-4F9F-9F52-F4515B793E0C}"/>
              </a:ext>
            </a:extLst>
          </p:cNvPr>
          <p:cNvPicPr>
            <a:picLocks noChangeAspect="1" noChangeArrowheads="1"/>
          </p:cNvPicPr>
          <p:nvPr/>
        </p:nvPicPr>
        <p:blipFill>
          <a:blip r:embed="rId4"/>
          <a:srcRect/>
          <a:stretch>
            <a:fillRect/>
          </a:stretch>
        </p:blipFill>
        <p:spPr bwMode="auto">
          <a:xfrm>
            <a:off x="8414500" y="2250323"/>
            <a:ext cx="3428441" cy="2571331"/>
          </a:xfrm>
          <a:prstGeom prst="rect">
            <a:avLst/>
          </a:prstGeom>
          <a:noFill/>
        </p:spPr>
      </p:pic>
    </p:spTree>
    <p:extLst>
      <p:ext uri="{BB962C8B-B14F-4D97-AF65-F5344CB8AC3E}">
        <p14:creationId xmlns:p14="http://schemas.microsoft.com/office/powerpoint/2010/main" val="38912682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11390250" cy="9941183"/>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COMPOSITES</a:t>
            </a:r>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Examples</a:t>
            </a:r>
            <a:r>
              <a:rPr lang="en-US" sz="2000" dirty="0">
                <a:latin typeface="Times New Roman" panose="02020603050405020304" pitchFamily="18" charset="0"/>
                <a:cs typeface="Times New Roman" panose="02020603050405020304" pitchFamily="18" charset="0"/>
              </a:rPr>
              <a:t> – </a:t>
            </a:r>
          </a:p>
          <a:p>
            <a:pPr algn="just"/>
            <a:r>
              <a:rPr lang="en-US" sz="2000" b="1" dirty="0">
                <a:latin typeface="Times New Roman" panose="02020603050405020304" pitchFamily="18" charset="0"/>
                <a:cs typeface="Times New Roman" panose="02020603050405020304" pitchFamily="18" charset="0"/>
              </a:rPr>
              <a:t>Particulate composites</a:t>
            </a:r>
            <a:r>
              <a:rPr lang="en-US" sz="2000" dirty="0">
                <a:latin typeface="Times New Roman" panose="02020603050405020304" pitchFamily="18" charset="0"/>
                <a:cs typeface="Times New Roman" panose="02020603050405020304" pitchFamily="18" charset="0"/>
              </a:rPr>
              <a:t> - aluminum particles in rubber; silicon carbide particles in aluminum; and gravel, sand, and cement to make concrete</a:t>
            </a:r>
          </a:p>
          <a:p>
            <a:pPr algn="just"/>
            <a:r>
              <a:rPr lang="en-US" sz="2000" b="1" dirty="0">
                <a:latin typeface="Times New Roman" panose="02020603050405020304" pitchFamily="18" charset="0"/>
                <a:cs typeface="Times New Roman" panose="02020603050405020304" pitchFamily="18" charset="0"/>
              </a:rPr>
              <a:t>Fiber reinforced composites </a:t>
            </a:r>
            <a:r>
              <a:rPr lang="en-US" sz="2000" dirty="0">
                <a:latin typeface="Times New Roman" panose="02020603050405020304" pitchFamily="18" charset="0"/>
                <a:cs typeface="Times New Roman" panose="02020603050405020304" pitchFamily="18" charset="0"/>
              </a:rPr>
              <a:t>- Fibers are generally anisotropic and examples include carbon and aramids. Examples of matrices are resins such as epoxy, metals such as aluminum, and ceramics such as calcium–</a:t>
            </a:r>
            <a:r>
              <a:rPr lang="en-US" sz="2000" dirty="0" err="1">
                <a:latin typeface="Times New Roman" panose="02020603050405020304" pitchFamily="18" charset="0"/>
                <a:cs typeface="Times New Roman" panose="02020603050405020304" pitchFamily="18" charset="0"/>
              </a:rPr>
              <a:t>alumino</a:t>
            </a:r>
            <a:r>
              <a:rPr lang="en-US" sz="2000" dirty="0">
                <a:latin typeface="Times New Roman" panose="02020603050405020304" pitchFamily="18" charset="0"/>
                <a:cs typeface="Times New Roman" panose="02020603050405020304" pitchFamily="18" charset="0"/>
              </a:rPr>
              <a:t> silicate. </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Polymer matrix composites </a:t>
            </a:r>
            <a:r>
              <a:rPr lang="en-US" sz="2000" dirty="0">
                <a:latin typeface="Times New Roman" panose="02020603050405020304" pitchFamily="18" charset="0"/>
                <a:cs typeface="Times New Roman" panose="02020603050405020304" pitchFamily="18" charset="0"/>
              </a:rPr>
              <a:t>– It consists of a polymer (e.g., epoxy, polyester, urethane) reinforced by thin diameter fibers (e.g., graphite, aramids, boron). For example, graphite/ epoxy composites are approximately five times stronger than steel on a weight for weight basis.</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Metal matrix composites </a:t>
            </a:r>
            <a:r>
              <a:rPr lang="en-US" sz="2000" dirty="0">
                <a:latin typeface="Times New Roman" panose="02020603050405020304" pitchFamily="18" charset="0"/>
                <a:cs typeface="Times New Roman" panose="02020603050405020304" pitchFamily="18" charset="0"/>
              </a:rPr>
              <a:t>- Examples of matrices in such composites include aluminum, magnesium,</a:t>
            </a:r>
          </a:p>
          <a:p>
            <a:pPr algn="just"/>
            <a:r>
              <a:rPr lang="en-US" sz="2000" dirty="0">
                <a:latin typeface="Times New Roman" panose="02020603050405020304" pitchFamily="18" charset="0"/>
                <a:cs typeface="Times New Roman" panose="02020603050405020304" pitchFamily="18" charset="0"/>
              </a:rPr>
              <a:t>and titanium. Typical fibers include carbon and silicon carbide.</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Ceramic matrix composites </a:t>
            </a:r>
            <a:r>
              <a:rPr lang="en-US" sz="2000" dirty="0">
                <a:latin typeface="Times New Roman" panose="02020603050405020304" pitchFamily="18" charset="0"/>
                <a:cs typeface="Times New Roman" panose="02020603050405020304" pitchFamily="18" charset="0"/>
              </a:rPr>
              <a:t>- Ceramic matrix composites (CMCs) have a ceramic matrix such as alumina</a:t>
            </a:r>
          </a:p>
          <a:p>
            <a:pPr algn="just"/>
            <a:r>
              <a:rPr lang="en-US" sz="2000" dirty="0">
                <a:latin typeface="Times New Roman" panose="02020603050405020304" pitchFamily="18" charset="0"/>
                <a:cs typeface="Times New Roman" panose="02020603050405020304" pitchFamily="18" charset="0"/>
              </a:rPr>
              <a:t>calcium alumino silicate reinforced by fibers such as carbon or silicon carbide.				</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i="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i="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ENGINEERING MATERIALS</a:t>
            </a:r>
          </a:p>
        </p:txBody>
      </p:sp>
    </p:spTree>
    <p:extLst>
      <p:ext uri="{BB962C8B-B14F-4D97-AF65-F5344CB8AC3E}">
        <p14:creationId xmlns:p14="http://schemas.microsoft.com/office/powerpoint/2010/main" val="18526305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7961250" cy="6555641"/>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GEAR DRIVES</a:t>
            </a:r>
          </a:p>
          <a:p>
            <a:pPr algn="just"/>
            <a:endParaRPr lang="en-IN" sz="2000" b="1" dirty="0">
              <a:latin typeface="Times New Roman" panose="02020603050405020304" pitchFamily="18" charset="0"/>
              <a:cs typeface="Times New Roman" panose="02020603050405020304" pitchFamily="18" charset="0"/>
            </a:endParaRPr>
          </a:p>
          <a:p>
            <a:pPr algn="just"/>
            <a:r>
              <a:rPr lang="en-IN" sz="2000" b="1" u="sng" dirty="0">
                <a:latin typeface="Times New Roman" panose="02020603050405020304" pitchFamily="18" charset="0"/>
                <a:cs typeface="Times New Roman" panose="02020603050405020304" pitchFamily="18" charset="0"/>
              </a:rPr>
              <a:t>Planetary or </a:t>
            </a:r>
            <a:r>
              <a:rPr lang="en-IN" sz="2000" b="1" u="sng" dirty="0" err="1">
                <a:latin typeface="Times New Roman" panose="02020603050405020304" pitchFamily="18" charset="0"/>
                <a:cs typeface="Times New Roman" panose="02020603050405020304" pitchFamily="18" charset="0"/>
              </a:rPr>
              <a:t>Epicyclic</a:t>
            </a:r>
            <a:r>
              <a:rPr lang="en-IN" sz="2000" b="1" u="sng" dirty="0">
                <a:latin typeface="Times New Roman" panose="02020603050405020304" pitchFamily="18" charset="0"/>
                <a:cs typeface="Times New Roman" panose="02020603050405020304" pitchFamily="18" charset="0"/>
              </a:rPr>
              <a:t> Gear Train</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A gear train having a relative motion of axes is called a </a:t>
            </a:r>
            <a:r>
              <a:rPr lang="en-IN" sz="2000" b="1" i="1" dirty="0">
                <a:latin typeface="Times New Roman" panose="02020603050405020304" pitchFamily="18" charset="0"/>
                <a:cs typeface="Times New Roman" panose="02020603050405020304" pitchFamily="18" charset="0"/>
              </a:rPr>
              <a:t>planetary</a:t>
            </a:r>
            <a:r>
              <a:rPr lang="en-IN" sz="2000" dirty="0">
                <a:latin typeface="Times New Roman" panose="02020603050405020304" pitchFamily="18" charset="0"/>
                <a:cs typeface="Times New Roman" panose="02020603050405020304" pitchFamily="18" charset="0"/>
              </a:rPr>
              <a:t> or an </a:t>
            </a:r>
            <a:r>
              <a:rPr lang="en-IN" sz="2000" b="1" i="1" dirty="0" err="1">
                <a:latin typeface="Times New Roman" panose="02020603050405020304" pitchFamily="18" charset="0"/>
                <a:cs typeface="Times New Roman" panose="02020603050405020304" pitchFamily="18" charset="0"/>
              </a:rPr>
              <a:t>epicyclic</a:t>
            </a:r>
            <a:r>
              <a:rPr lang="en-IN" sz="2000" b="1" i="1" dirty="0">
                <a:latin typeface="Times New Roman" panose="02020603050405020304" pitchFamily="18" charset="0"/>
                <a:cs typeface="Times New Roman" panose="02020603050405020304" pitchFamily="18" charset="0"/>
              </a:rPr>
              <a:t> gear train</a:t>
            </a:r>
            <a:r>
              <a:rPr lang="en-IN" sz="2000" dirty="0">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In an </a:t>
            </a:r>
            <a:r>
              <a:rPr lang="en-IN" sz="2000" dirty="0" err="1">
                <a:latin typeface="Times New Roman" panose="02020603050405020304" pitchFamily="18" charset="0"/>
                <a:cs typeface="Times New Roman" panose="02020603050405020304" pitchFamily="18" charset="0"/>
              </a:rPr>
              <a:t>epicyclic</a:t>
            </a:r>
            <a:r>
              <a:rPr lang="en-IN" sz="2000" dirty="0">
                <a:latin typeface="Times New Roman" panose="02020603050405020304" pitchFamily="18" charset="0"/>
                <a:cs typeface="Times New Roman" panose="02020603050405020304" pitchFamily="18" charset="0"/>
              </a:rPr>
              <a:t> gear train, the axis of at least one of the gears also moves relative to the frame. </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Usually the wheel that rolls outside is known as </a:t>
            </a:r>
            <a:r>
              <a:rPr lang="en-IN" sz="2000" b="1" dirty="0" err="1">
                <a:latin typeface="Times New Roman" panose="02020603050405020304" pitchFamily="18" charset="0"/>
                <a:cs typeface="Times New Roman" panose="02020603050405020304" pitchFamily="18" charset="0"/>
              </a:rPr>
              <a:t>epicyclic</a:t>
            </a:r>
            <a:r>
              <a:rPr lang="en-IN" sz="2000" dirty="0">
                <a:latin typeface="Times New Roman" panose="02020603050405020304" pitchFamily="18" charset="0"/>
                <a:cs typeface="Times New Roman" panose="02020603050405020304" pitchFamily="18" charset="0"/>
              </a:rPr>
              <a:t> wheel. The term </a:t>
            </a:r>
            <a:r>
              <a:rPr lang="en-IN" sz="2000" dirty="0" err="1">
                <a:latin typeface="Times New Roman" panose="02020603050405020304" pitchFamily="18" charset="0"/>
                <a:cs typeface="Times New Roman" panose="02020603050405020304" pitchFamily="18" charset="0"/>
              </a:rPr>
              <a:t>epicyclic</a:t>
            </a:r>
            <a:r>
              <a:rPr lang="en-IN" sz="2000" dirty="0">
                <a:latin typeface="Times New Roman" panose="02020603050405020304" pitchFamily="18" charset="0"/>
                <a:cs typeface="Times New Roman" panose="02020603050405020304" pitchFamily="18" charset="0"/>
              </a:rPr>
              <a:t> emerges from the fact that the wheel traces an </a:t>
            </a:r>
            <a:r>
              <a:rPr lang="en-IN" sz="2000" dirty="0" err="1">
                <a:latin typeface="Times New Roman" panose="02020603050405020304" pitchFamily="18" charset="0"/>
                <a:cs typeface="Times New Roman" panose="02020603050405020304" pitchFamily="18" charset="0"/>
              </a:rPr>
              <a:t>epicyclic</a:t>
            </a:r>
            <a:r>
              <a:rPr lang="en-IN" sz="2000" dirty="0">
                <a:latin typeface="Times New Roman" panose="02020603050405020304" pitchFamily="18" charset="0"/>
                <a:cs typeface="Times New Roman" panose="02020603050405020304" pitchFamily="18" charset="0"/>
              </a:rPr>
              <a:t> path.</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Large speed reductions are possible with </a:t>
            </a:r>
            <a:r>
              <a:rPr lang="en-IN" sz="2000" dirty="0" err="1">
                <a:latin typeface="Times New Roman" panose="02020603050405020304" pitchFamily="18" charset="0"/>
                <a:cs typeface="Times New Roman" panose="02020603050405020304" pitchFamily="18" charset="0"/>
              </a:rPr>
              <a:t>epicyclic</a:t>
            </a:r>
            <a:r>
              <a:rPr lang="en-IN" sz="2000" dirty="0">
                <a:latin typeface="Times New Roman" panose="02020603050405020304" pitchFamily="18" charset="0"/>
                <a:cs typeface="Times New Roman" panose="02020603050405020304" pitchFamily="18" charset="0"/>
              </a:rPr>
              <a:t> gears and if the fixed wheel is annular, a more compact unit could be obtained. Important applications are in transmission, computing devices etc. </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pic>
        <p:nvPicPr>
          <p:cNvPr id="13" name="Picture 12">
            <a:extLst>
              <a:ext uri="{FF2B5EF4-FFF2-40B4-BE49-F238E27FC236}">
                <a16:creationId xmlns:a16="http://schemas.microsoft.com/office/drawing/2014/main" id="{F799DA40-16D3-4668-8E20-052834506B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2921" y="1660256"/>
            <a:ext cx="3098409" cy="3098409"/>
          </a:xfrm>
          <a:prstGeom prst="rect">
            <a:avLst/>
          </a:prstGeom>
        </p:spPr>
      </p:pic>
    </p:spTree>
    <p:extLst>
      <p:ext uri="{BB962C8B-B14F-4D97-AF65-F5344CB8AC3E}">
        <p14:creationId xmlns:p14="http://schemas.microsoft.com/office/powerpoint/2010/main" val="28587817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7961250" cy="3477875"/>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GEAR DRIVES</a:t>
            </a:r>
          </a:p>
          <a:p>
            <a:pPr algn="just"/>
            <a:endParaRPr lang="en-IN" sz="2000" b="1" dirty="0">
              <a:latin typeface="Times New Roman" panose="02020603050405020304" pitchFamily="18" charset="0"/>
              <a:cs typeface="Times New Roman" panose="02020603050405020304" pitchFamily="18" charset="0"/>
            </a:endParaRPr>
          </a:p>
          <a:p>
            <a:pPr algn="just"/>
            <a:r>
              <a:rPr lang="en-IN" sz="2000" b="1" u="sng" dirty="0" err="1">
                <a:latin typeface="Times New Roman" panose="02020603050405020304" pitchFamily="18" charset="0"/>
                <a:cs typeface="Times New Roman" panose="02020603050405020304" pitchFamily="18" charset="0"/>
              </a:rPr>
              <a:t>Numericals</a:t>
            </a:r>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marL="457200" indent="-457200" algn="just">
              <a:buAutoNum type="arabicParenR"/>
            </a:pPr>
            <a:r>
              <a:rPr lang="en-IN" sz="2000" b="1" dirty="0">
                <a:latin typeface="Times New Roman" panose="02020603050405020304" pitchFamily="18" charset="0"/>
                <a:cs typeface="Times New Roman" panose="02020603050405020304" pitchFamily="18" charset="0"/>
              </a:rPr>
              <a:t>The following data relate to two meshing gears –</a:t>
            </a:r>
          </a:p>
          <a:p>
            <a:pPr algn="just"/>
            <a:r>
              <a:rPr lang="en-IN" sz="2000" b="1" dirty="0">
                <a:latin typeface="Times New Roman" panose="02020603050405020304" pitchFamily="18" charset="0"/>
                <a:cs typeface="Times New Roman" panose="02020603050405020304" pitchFamily="18" charset="0"/>
              </a:rPr>
              <a:t>        Velocity ratio – 1/3</a:t>
            </a:r>
          </a:p>
          <a:p>
            <a:pPr algn="just"/>
            <a:r>
              <a:rPr lang="en-IN" sz="2000" b="1" dirty="0">
                <a:latin typeface="Times New Roman" panose="02020603050405020304" pitchFamily="18" charset="0"/>
                <a:cs typeface="Times New Roman" panose="02020603050405020304" pitchFamily="18" charset="0"/>
              </a:rPr>
              <a:t>        Module = 4 mm</a:t>
            </a:r>
          </a:p>
          <a:p>
            <a:pPr algn="just"/>
            <a:r>
              <a:rPr lang="en-IN" sz="2000" b="1" dirty="0">
                <a:latin typeface="Times New Roman" panose="02020603050405020304" pitchFamily="18" charset="0"/>
                <a:cs typeface="Times New Roman" panose="02020603050405020304" pitchFamily="18" charset="0"/>
              </a:rPr>
              <a:t>        Centre distance = 200mm</a:t>
            </a:r>
          </a:p>
          <a:p>
            <a:pPr algn="just"/>
            <a:r>
              <a:rPr lang="en-IN" sz="2000" b="1" dirty="0">
                <a:latin typeface="Times New Roman" panose="02020603050405020304" pitchFamily="18" charset="0"/>
                <a:cs typeface="Times New Roman" panose="02020603050405020304" pitchFamily="18" charset="0"/>
              </a:rPr>
              <a:t>        Determine the number of teeth of both the gears. </a:t>
            </a:r>
          </a:p>
          <a:p>
            <a:pPr algn="just"/>
            <a:endParaRPr lang="en-IN" sz="2000" b="1" u="sng"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spTree>
    <p:extLst>
      <p:ext uri="{BB962C8B-B14F-4D97-AF65-F5344CB8AC3E}">
        <p14:creationId xmlns:p14="http://schemas.microsoft.com/office/powerpoint/2010/main" val="27998595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7961250" cy="2862322"/>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GEAR DRIVES</a:t>
            </a:r>
          </a:p>
          <a:p>
            <a:pPr algn="just"/>
            <a:endParaRPr lang="en-IN" sz="2000" b="1" dirty="0">
              <a:latin typeface="Times New Roman" panose="02020603050405020304" pitchFamily="18" charset="0"/>
              <a:cs typeface="Times New Roman" panose="02020603050405020304" pitchFamily="18" charset="0"/>
            </a:endParaRPr>
          </a:p>
          <a:p>
            <a:pPr algn="just"/>
            <a:r>
              <a:rPr lang="en-IN" sz="2000" b="1" u="sng" dirty="0" err="1">
                <a:latin typeface="Times New Roman" panose="02020603050405020304" pitchFamily="18" charset="0"/>
                <a:cs typeface="Times New Roman" panose="02020603050405020304" pitchFamily="18" charset="0"/>
              </a:rPr>
              <a:t>Numericals</a:t>
            </a:r>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r>
              <a:rPr lang="en-IN" sz="2000" b="1" u="sng" dirty="0">
                <a:latin typeface="Times New Roman" panose="02020603050405020304" pitchFamily="18" charset="0"/>
                <a:cs typeface="Times New Roman" panose="02020603050405020304" pitchFamily="18" charset="0"/>
              </a:rPr>
              <a:t>Solution</a:t>
            </a:r>
          </a:p>
          <a:p>
            <a:pPr algn="just"/>
            <a:endParaRPr lang="en-IN" sz="2000" b="1" u="sng" dirty="0">
              <a:latin typeface="Times New Roman" panose="02020603050405020304" pitchFamily="18" charset="0"/>
              <a:cs typeface="Times New Roman" panose="02020603050405020304" pitchFamily="18" charset="0"/>
            </a:endParaRPr>
          </a:p>
          <a:p>
            <a:pPr algn="just"/>
            <a:r>
              <a:rPr lang="en-IN" sz="2000" b="1" dirty="0">
                <a:latin typeface="Times New Roman" panose="02020603050405020304" pitchFamily="18" charset="0"/>
                <a:cs typeface="Times New Roman" panose="02020603050405020304" pitchFamily="18" charset="0"/>
              </a:rPr>
              <a:t> </a:t>
            </a:r>
          </a:p>
          <a:p>
            <a:pPr algn="just"/>
            <a:endParaRPr lang="en-IN" sz="2000" b="1" u="sng"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pic>
        <p:nvPicPr>
          <p:cNvPr id="2" name="Picture 1"/>
          <p:cNvPicPr>
            <a:picLocks noChangeAspect="1"/>
          </p:cNvPicPr>
          <p:nvPr/>
        </p:nvPicPr>
        <p:blipFill>
          <a:blip r:embed="rId4"/>
          <a:stretch>
            <a:fillRect/>
          </a:stretch>
        </p:blipFill>
        <p:spPr>
          <a:xfrm>
            <a:off x="168339" y="3090863"/>
            <a:ext cx="5844807" cy="938212"/>
          </a:xfrm>
          <a:prstGeom prst="rect">
            <a:avLst/>
          </a:prstGeom>
        </p:spPr>
      </p:pic>
      <p:pic>
        <p:nvPicPr>
          <p:cNvPr id="4" name="Picture 3"/>
          <p:cNvPicPr>
            <a:picLocks noChangeAspect="1"/>
          </p:cNvPicPr>
          <p:nvPr/>
        </p:nvPicPr>
        <p:blipFill>
          <a:blip r:embed="rId5"/>
          <a:stretch>
            <a:fillRect/>
          </a:stretch>
        </p:blipFill>
        <p:spPr>
          <a:xfrm>
            <a:off x="828674" y="4206101"/>
            <a:ext cx="5408429" cy="2137549"/>
          </a:xfrm>
          <a:prstGeom prst="rect">
            <a:avLst/>
          </a:prstGeom>
        </p:spPr>
      </p:pic>
    </p:spTree>
    <p:extLst>
      <p:ext uri="{BB962C8B-B14F-4D97-AF65-F5344CB8AC3E}">
        <p14:creationId xmlns:p14="http://schemas.microsoft.com/office/powerpoint/2010/main" val="2382270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10904474" cy="2554545"/>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GEAR DRIVES</a:t>
            </a:r>
          </a:p>
          <a:p>
            <a:pPr algn="just"/>
            <a:endParaRPr lang="en-IN" sz="2000" b="1" dirty="0">
              <a:latin typeface="Times New Roman" panose="02020603050405020304" pitchFamily="18" charset="0"/>
              <a:cs typeface="Times New Roman" panose="02020603050405020304" pitchFamily="18" charset="0"/>
            </a:endParaRPr>
          </a:p>
          <a:p>
            <a:pPr algn="just"/>
            <a:r>
              <a:rPr lang="en-IN" sz="2000" b="1" u="sng" dirty="0" err="1">
                <a:latin typeface="Times New Roman" panose="02020603050405020304" pitchFamily="18" charset="0"/>
                <a:cs typeface="Times New Roman" panose="02020603050405020304" pitchFamily="18" charset="0"/>
              </a:rPr>
              <a:t>Numericals</a:t>
            </a:r>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r>
              <a:rPr lang="en-IN" sz="2000" b="1" dirty="0">
                <a:latin typeface="Times New Roman" panose="02020603050405020304" pitchFamily="18" charset="0"/>
                <a:cs typeface="Times New Roman" panose="02020603050405020304" pitchFamily="18" charset="0"/>
              </a:rPr>
              <a:t>2) A compound gear train shown in the figure consists of compound gears B – C and D – E. All gears are mounted on parallel shafts. The motor shaft rotating at 800 rpm is connected to the </a:t>
            </a:r>
            <a:r>
              <a:rPr lang="en-IN" sz="2000" b="1">
                <a:latin typeface="Times New Roman" panose="02020603050405020304" pitchFamily="18" charset="0"/>
                <a:cs typeface="Times New Roman" panose="02020603050405020304" pitchFamily="18" charset="0"/>
              </a:rPr>
              <a:t>gear A. </a:t>
            </a:r>
            <a:r>
              <a:rPr lang="en-IN" sz="2000" b="1" dirty="0">
                <a:latin typeface="Times New Roman" panose="02020603050405020304" pitchFamily="18" charset="0"/>
                <a:cs typeface="Times New Roman" panose="02020603050405020304" pitchFamily="18" charset="0"/>
              </a:rPr>
              <a:t>The number of teeth on gears A, B, C, D, E and F are 24, 56, 30, 80, 32 and 72 respectively. Determine the speed of the gear F. </a:t>
            </a:r>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pic>
        <p:nvPicPr>
          <p:cNvPr id="4" name="Picture 3"/>
          <p:cNvPicPr>
            <a:picLocks noChangeAspect="1"/>
          </p:cNvPicPr>
          <p:nvPr/>
        </p:nvPicPr>
        <p:blipFill>
          <a:blip r:embed="rId4"/>
          <a:stretch>
            <a:fillRect/>
          </a:stretch>
        </p:blipFill>
        <p:spPr>
          <a:xfrm>
            <a:off x="2362199" y="3925643"/>
            <a:ext cx="7201106" cy="2789481"/>
          </a:xfrm>
          <a:prstGeom prst="rect">
            <a:avLst/>
          </a:prstGeom>
        </p:spPr>
      </p:pic>
    </p:spTree>
    <p:extLst>
      <p:ext uri="{BB962C8B-B14F-4D97-AF65-F5344CB8AC3E}">
        <p14:creationId xmlns:p14="http://schemas.microsoft.com/office/powerpoint/2010/main" val="23946496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7961250" cy="2862322"/>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GEAR DRIVES</a:t>
            </a:r>
          </a:p>
          <a:p>
            <a:pPr algn="just"/>
            <a:endParaRPr lang="en-IN" sz="2000" b="1" dirty="0">
              <a:latin typeface="Times New Roman" panose="02020603050405020304" pitchFamily="18" charset="0"/>
              <a:cs typeface="Times New Roman" panose="02020603050405020304" pitchFamily="18" charset="0"/>
            </a:endParaRPr>
          </a:p>
          <a:p>
            <a:pPr algn="just"/>
            <a:r>
              <a:rPr lang="en-IN" sz="2000" b="1" u="sng" dirty="0" err="1">
                <a:latin typeface="Times New Roman" panose="02020603050405020304" pitchFamily="18" charset="0"/>
                <a:cs typeface="Times New Roman" panose="02020603050405020304" pitchFamily="18" charset="0"/>
              </a:rPr>
              <a:t>Numericals</a:t>
            </a:r>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r>
              <a:rPr lang="en-IN" sz="2000" b="1" u="sng" dirty="0">
                <a:latin typeface="Times New Roman" panose="02020603050405020304" pitchFamily="18" charset="0"/>
                <a:cs typeface="Times New Roman" panose="02020603050405020304" pitchFamily="18" charset="0"/>
              </a:rPr>
              <a:t>Solution</a:t>
            </a:r>
          </a:p>
          <a:p>
            <a:pPr algn="just"/>
            <a:endParaRPr lang="en-IN" sz="2000" b="1" u="sng" dirty="0">
              <a:latin typeface="Times New Roman" panose="02020603050405020304" pitchFamily="18" charset="0"/>
              <a:cs typeface="Times New Roman" panose="02020603050405020304" pitchFamily="18" charset="0"/>
            </a:endParaRPr>
          </a:p>
          <a:p>
            <a:pPr algn="just"/>
            <a:r>
              <a:rPr lang="en-IN" sz="2000" b="1" dirty="0">
                <a:latin typeface="Times New Roman" panose="02020603050405020304" pitchFamily="18" charset="0"/>
                <a:cs typeface="Times New Roman" panose="02020603050405020304" pitchFamily="18" charset="0"/>
              </a:rPr>
              <a:t> </a:t>
            </a:r>
          </a:p>
          <a:p>
            <a:pPr algn="just"/>
            <a:endParaRPr lang="en-IN" sz="2000" b="1" u="sng"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pic>
        <p:nvPicPr>
          <p:cNvPr id="5" name="Picture 4"/>
          <p:cNvPicPr>
            <a:picLocks noChangeAspect="1"/>
          </p:cNvPicPr>
          <p:nvPr/>
        </p:nvPicPr>
        <p:blipFill>
          <a:blip r:embed="rId4"/>
          <a:stretch>
            <a:fillRect/>
          </a:stretch>
        </p:blipFill>
        <p:spPr>
          <a:xfrm>
            <a:off x="0" y="3297996"/>
            <a:ext cx="9394916" cy="1870849"/>
          </a:xfrm>
          <a:prstGeom prst="rect">
            <a:avLst/>
          </a:prstGeom>
        </p:spPr>
      </p:pic>
    </p:spTree>
    <p:extLst>
      <p:ext uri="{BB962C8B-B14F-4D97-AF65-F5344CB8AC3E}">
        <p14:creationId xmlns:p14="http://schemas.microsoft.com/office/powerpoint/2010/main" val="1617418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10904474" cy="2246769"/>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GEAR DRIVES</a:t>
            </a:r>
          </a:p>
          <a:p>
            <a:pPr algn="just"/>
            <a:endParaRPr lang="en-IN" sz="2000" b="1" dirty="0">
              <a:latin typeface="Times New Roman" panose="02020603050405020304" pitchFamily="18" charset="0"/>
              <a:cs typeface="Times New Roman" panose="02020603050405020304" pitchFamily="18" charset="0"/>
            </a:endParaRPr>
          </a:p>
          <a:p>
            <a:pPr algn="just"/>
            <a:r>
              <a:rPr lang="en-IN" sz="2000" b="1" u="sng" dirty="0" err="1">
                <a:latin typeface="Times New Roman" panose="02020603050405020304" pitchFamily="18" charset="0"/>
                <a:cs typeface="Times New Roman" panose="02020603050405020304" pitchFamily="18" charset="0"/>
              </a:rPr>
              <a:t>Numericals</a:t>
            </a:r>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r>
              <a:rPr lang="en-IN" sz="2000" b="1" dirty="0">
                <a:latin typeface="Times New Roman" panose="02020603050405020304" pitchFamily="18" charset="0"/>
                <a:cs typeface="Times New Roman" panose="02020603050405020304" pitchFamily="18" charset="0"/>
              </a:rPr>
              <a:t>3) A reverted gear train shown in the figure is used to provide a speed ratio of 10. The module of gears 1 and 2 is 3.2 mm and of gears 3 and 4 is 2 mm. Determine suitable numbers of teeth for each gear. No gear is to have less than 20 teeth. The centre distance between shafts is 160 mm.  </a:t>
            </a:r>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pic>
        <p:nvPicPr>
          <p:cNvPr id="5" name="Picture 4"/>
          <p:cNvPicPr>
            <a:picLocks noChangeAspect="1"/>
          </p:cNvPicPr>
          <p:nvPr/>
        </p:nvPicPr>
        <p:blipFill>
          <a:blip r:embed="rId4"/>
          <a:stretch>
            <a:fillRect/>
          </a:stretch>
        </p:blipFill>
        <p:spPr>
          <a:xfrm>
            <a:off x="3405187" y="3686123"/>
            <a:ext cx="3795713" cy="2910451"/>
          </a:xfrm>
          <a:prstGeom prst="rect">
            <a:avLst/>
          </a:prstGeom>
        </p:spPr>
      </p:pic>
    </p:spTree>
    <p:extLst>
      <p:ext uri="{BB962C8B-B14F-4D97-AF65-F5344CB8AC3E}">
        <p14:creationId xmlns:p14="http://schemas.microsoft.com/office/powerpoint/2010/main" val="2384838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7961250" cy="2554545"/>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GEAR DRIVES</a:t>
            </a:r>
          </a:p>
          <a:p>
            <a:pPr algn="just"/>
            <a:endParaRPr lang="en-IN" sz="2000" b="1" dirty="0">
              <a:latin typeface="Times New Roman" panose="02020603050405020304" pitchFamily="18" charset="0"/>
              <a:cs typeface="Times New Roman" panose="02020603050405020304" pitchFamily="18" charset="0"/>
            </a:endParaRPr>
          </a:p>
          <a:p>
            <a:pPr algn="just"/>
            <a:r>
              <a:rPr lang="en-IN" sz="2000" b="1" u="sng" dirty="0" err="1">
                <a:latin typeface="Times New Roman" panose="02020603050405020304" pitchFamily="18" charset="0"/>
                <a:cs typeface="Times New Roman" panose="02020603050405020304" pitchFamily="18" charset="0"/>
              </a:rPr>
              <a:t>Numericals</a:t>
            </a:r>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r>
              <a:rPr lang="en-IN" sz="2000" b="1" dirty="0">
                <a:latin typeface="Times New Roman" panose="02020603050405020304" pitchFamily="18" charset="0"/>
                <a:cs typeface="Times New Roman" panose="02020603050405020304" pitchFamily="18" charset="0"/>
              </a:rPr>
              <a:t> </a:t>
            </a:r>
          </a:p>
          <a:p>
            <a:pPr algn="just"/>
            <a:endParaRPr lang="en-IN" sz="2000" b="1" u="sng"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pic>
        <p:nvPicPr>
          <p:cNvPr id="2" name="Picture 1"/>
          <p:cNvPicPr>
            <a:picLocks noChangeAspect="1"/>
          </p:cNvPicPr>
          <p:nvPr/>
        </p:nvPicPr>
        <p:blipFill>
          <a:blip r:embed="rId4"/>
          <a:stretch>
            <a:fillRect/>
          </a:stretch>
        </p:blipFill>
        <p:spPr>
          <a:xfrm>
            <a:off x="168339" y="2621051"/>
            <a:ext cx="7143751" cy="4058259"/>
          </a:xfrm>
          <a:prstGeom prst="rect">
            <a:avLst/>
          </a:prstGeom>
        </p:spPr>
      </p:pic>
    </p:spTree>
    <p:extLst>
      <p:ext uri="{BB962C8B-B14F-4D97-AF65-F5344CB8AC3E}">
        <p14:creationId xmlns:p14="http://schemas.microsoft.com/office/powerpoint/2010/main" val="35631540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7961250" cy="2554545"/>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GEAR DRIVES</a:t>
            </a:r>
          </a:p>
          <a:p>
            <a:pPr algn="just"/>
            <a:endParaRPr lang="en-IN" sz="2000" b="1" dirty="0">
              <a:latin typeface="Times New Roman" panose="02020603050405020304" pitchFamily="18" charset="0"/>
              <a:cs typeface="Times New Roman" panose="02020603050405020304" pitchFamily="18" charset="0"/>
            </a:endParaRPr>
          </a:p>
          <a:p>
            <a:pPr algn="just"/>
            <a:r>
              <a:rPr lang="en-IN" sz="2000" b="1" u="sng" dirty="0" err="1">
                <a:latin typeface="Times New Roman" panose="02020603050405020304" pitchFamily="18" charset="0"/>
                <a:cs typeface="Times New Roman" panose="02020603050405020304" pitchFamily="18" charset="0"/>
              </a:rPr>
              <a:t>Numericals</a:t>
            </a:r>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r>
              <a:rPr lang="en-IN" sz="2000" b="1" dirty="0">
                <a:latin typeface="Times New Roman" panose="02020603050405020304" pitchFamily="18" charset="0"/>
                <a:cs typeface="Times New Roman" panose="02020603050405020304" pitchFamily="18" charset="0"/>
              </a:rPr>
              <a:t> </a:t>
            </a:r>
          </a:p>
          <a:p>
            <a:pPr algn="just"/>
            <a:endParaRPr lang="en-IN" sz="2000" b="1" u="sng"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pic>
        <p:nvPicPr>
          <p:cNvPr id="4" name="Picture 3"/>
          <p:cNvPicPr>
            <a:picLocks noChangeAspect="1"/>
          </p:cNvPicPr>
          <p:nvPr/>
        </p:nvPicPr>
        <p:blipFill>
          <a:blip r:embed="rId4"/>
          <a:stretch>
            <a:fillRect/>
          </a:stretch>
        </p:blipFill>
        <p:spPr>
          <a:xfrm>
            <a:off x="182410" y="2433638"/>
            <a:ext cx="5632386" cy="4305646"/>
          </a:xfrm>
          <a:prstGeom prst="rect">
            <a:avLst/>
          </a:prstGeom>
        </p:spPr>
      </p:pic>
    </p:spTree>
    <p:extLst>
      <p:ext uri="{BB962C8B-B14F-4D97-AF65-F5344CB8AC3E}">
        <p14:creationId xmlns:p14="http://schemas.microsoft.com/office/powerpoint/2010/main" val="39879029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11390250" cy="9633406"/>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COMPOSITES</a:t>
            </a: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algn="just"/>
            <a:r>
              <a:rPr lang="en-IN" sz="2000" b="1" dirty="0">
                <a:latin typeface="Times New Roman" panose="02020603050405020304" pitchFamily="18" charset="0"/>
                <a:cs typeface="Times New Roman" panose="02020603050405020304" pitchFamily="18" charset="0"/>
              </a:rPr>
              <a:t>Applications </a:t>
            </a:r>
            <a:r>
              <a:rPr lang="en-IN" sz="2000" dirty="0">
                <a:latin typeface="Times New Roman" panose="02020603050405020304" pitchFamily="18" charset="0"/>
                <a:cs typeface="Times New Roman" panose="02020603050405020304" pitchFamily="18" charset="0"/>
              </a:rPr>
              <a:t>– </a:t>
            </a:r>
          </a:p>
          <a:p>
            <a:pPr algn="just"/>
            <a:r>
              <a:rPr lang="en-IN" sz="2000" b="1" dirty="0">
                <a:latin typeface="Times New Roman" panose="02020603050405020304" pitchFamily="18" charset="0"/>
                <a:cs typeface="Times New Roman" panose="02020603050405020304" pitchFamily="18" charset="0"/>
              </a:rPr>
              <a:t>Aircraft</a:t>
            </a:r>
            <a:r>
              <a:rPr lang="en-IN" sz="2000" dirty="0">
                <a:latin typeface="Times New Roman" panose="02020603050405020304" pitchFamily="18" charset="0"/>
                <a:cs typeface="Times New Roman" panose="02020603050405020304" pitchFamily="18" charset="0"/>
              </a:rPr>
              <a:t> - </a:t>
            </a:r>
            <a:r>
              <a:rPr lang="en-US" sz="2000" dirty="0">
                <a:latin typeface="Times New Roman" panose="02020603050405020304" pitchFamily="18" charset="0"/>
                <a:cs typeface="Times New Roman" panose="02020603050405020304" pitchFamily="18" charset="0"/>
              </a:rPr>
              <a:t>Use of composites is limited to secondary structures such as rudders and elevators made of graphite/epoxy for the Boeing 767 and landing gear doors made of Kevlar–graphite/epoxy. Composites are also used in panels and floorings of airplanes. </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Sporting goods</a:t>
            </a:r>
            <a:r>
              <a:rPr lang="en-US" sz="2000" dirty="0">
                <a:latin typeface="Times New Roman" panose="02020603050405020304" pitchFamily="18" charset="0"/>
                <a:cs typeface="Times New Roman" panose="02020603050405020304" pitchFamily="18" charset="0"/>
              </a:rPr>
              <a:t> - Graphite/epoxy is replacing metals in golf club shafts mainly to decrease the weight and use the saved weight in the head. Tennis and racquetball rackets with graphite/epoxy frames are now commonplace.</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Medical devices - </a:t>
            </a:r>
            <a:r>
              <a:rPr lang="en-US" sz="2000" dirty="0">
                <a:latin typeface="Times New Roman" panose="02020603050405020304" pitchFamily="18" charset="0"/>
                <a:cs typeface="Times New Roman" panose="02020603050405020304" pitchFamily="18" charset="0"/>
              </a:rPr>
              <a:t>Applications here include the use of glass–Kevlar/epoxy lightweight face masks for epileptic patients. Artificial portable lungs are made of graphite–glass/epoxy so that a patient can be mobile.</a:t>
            </a:r>
          </a:p>
          <a:p>
            <a:pPr algn="just"/>
            <a:endParaRPr lang="en-US" sz="2000"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Automobile</a:t>
            </a:r>
            <a:r>
              <a:rPr lang="en-US" sz="2000" dirty="0">
                <a:latin typeface="Times New Roman" panose="02020603050405020304" pitchFamily="18" charset="0"/>
                <a:cs typeface="Times New Roman" panose="02020603050405020304" pitchFamily="18" charset="0"/>
              </a:rPr>
              <a:t> - The fiberglass body of the Corvette comes to mind when considering automotive applications of composites. In addition, the Corvette has glass/epoxy composite leaf springs with a fatigue life of more than five times that of steel.</a:t>
            </a:r>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i="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i="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ENGINEERING MATERIALS</a:t>
            </a:r>
          </a:p>
        </p:txBody>
      </p:sp>
    </p:spTree>
    <p:extLst>
      <p:ext uri="{BB962C8B-B14F-4D97-AF65-F5344CB8AC3E}">
        <p14:creationId xmlns:p14="http://schemas.microsoft.com/office/powerpoint/2010/main" val="1512187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11390250" cy="5016758"/>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COMPOSITES</a:t>
            </a: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i="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i="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ENGINEERING MATERIALS</a:t>
            </a:r>
          </a:p>
        </p:txBody>
      </p:sp>
      <p:pic>
        <p:nvPicPr>
          <p:cNvPr id="15" name="Picture 14"/>
          <p:cNvPicPr>
            <a:picLocks noChangeAspect="1"/>
          </p:cNvPicPr>
          <p:nvPr/>
        </p:nvPicPr>
        <p:blipFill>
          <a:blip r:embed="rId4"/>
          <a:stretch>
            <a:fillRect/>
          </a:stretch>
        </p:blipFill>
        <p:spPr>
          <a:xfrm>
            <a:off x="247649" y="1809751"/>
            <a:ext cx="4335421" cy="2073462"/>
          </a:xfrm>
          <a:prstGeom prst="rect">
            <a:avLst/>
          </a:prstGeom>
        </p:spPr>
      </p:pic>
      <p:sp>
        <p:nvSpPr>
          <p:cNvPr id="16" name="TextBox 15"/>
          <p:cNvSpPr txBox="1"/>
          <p:nvPr/>
        </p:nvSpPr>
        <p:spPr>
          <a:xfrm>
            <a:off x="395286" y="4078211"/>
            <a:ext cx="4346062" cy="369332"/>
          </a:xfrm>
          <a:prstGeom prst="rect">
            <a:avLst/>
          </a:prstGeom>
          <a:noFill/>
        </p:spPr>
        <p:txBody>
          <a:bodyPr wrap="none" rtlCol="0">
            <a:spAutoFit/>
          </a:bodyPr>
          <a:lstStyle/>
          <a:p>
            <a:r>
              <a:rPr lang="en-US" b="1" u="sng" dirty="0" err="1">
                <a:latin typeface="Times New Roman" panose="02020603050405020304" pitchFamily="18" charset="0"/>
                <a:cs typeface="Times New Roman" panose="02020603050405020304" pitchFamily="18" charset="0"/>
              </a:rPr>
              <a:t>Cynergy</a:t>
            </a:r>
            <a:r>
              <a:rPr lang="en-US" b="1" u="sng" dirty="0">
                <a:latin typeface="Times New Roman" panose="02020603050405020304" pitchFamily="18" charset="0"/>
                <a:cs typeface="Times New Roman" panose="02020603050405020304" pitchFamily="18" charset="0"/>
              </a:rPr>
              <a:t> C7 Z06 Corvette Fiberglass body</a:t>
            </a:r>
          </a:p>
        </p:txBody>
      </p:sp>
      <p:pic>
        <p:nvPicPr>
          <p:cNvPr id="17" name="Picture 16"/>
          <p:cNvPicPr>
            <a:picLocks noChangeAspect="1"/>
          </p:cNvPicPr>
          <p:nvPr/>
        </p:nvPicPr>
        <p:blipFill>
          <a:blip r:embed="rId5"/>
          <a:stretch>
            <a:fillRect/>
          </a:stretch>
        </p:blipFill>
        <p:spPr>
          <a:xfrm>
            <a:off x="6571755" y="1626131"/>
            <a:ext cx="4442328" cy="2581476"/>
          </a:xfrm>
          <a:prstGeom prst="rect">
            <a:avLst/>
          </a:prstGeom>
        </p:spPr>
      </p:pic>
      <p:sp>
        <p:nvSpPr>
          <p:cNvPr id="18" name="TextBox 17"/>
          <p:cNvSpPr txBox="1"/>
          <p:nvPr/>
        </p:nvSpPr>
        <p:spPr>
          <a:xfrm>
            <a:off x="6940062" y="4478867"/>
            <a:ext cx="3929474" cy="369332"/>
          </a:xfrm>
          <a:prstGeom prst="rect">
            <a:avLst/>
          </a:prstGeom>
          <a:noFill/>
        </p:spPr>
        <p:txBody>
          <a:bodyPr wrap="none" rtlCol="0">
            <a:spAutoFit/>
          </a:bodyPr>
          <a:lstStyle/>
          <a:p>
            <a:r>
              <a:rPr lang="en-US" b="1" u="sng" dirty="0">
                <a:latin typeface="Times New Roman" panose="02020603050405020304" pitchFamily="18" charset="0"/>
                <a:cs typeface="Times New Roman" panose="02020603050405020304" pitchFamily="18" charset="0"/>
              </a:rPr>
              <a:t>Composite materials in Airbus A - 380</a:t>
            </a:r>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76051" y="4670658"/>
            <a:ext cx="1410719" cy="2038611"/>
          </a:xfrm>
          <a:prstGeom prst="rect">
            <a:avLst/>
          </a:prstGeom>
        </p:spPr>
      </p:pic>
      <p:sp>
        <p:nvSpPr>
          <p:cNvPr id="20" name="TextBox 19"/>
          <p:cNvSpPr txBox="1"/>
          <p:nvPr/>
        </p:nvSpPr>
        <p:spPr>
          <a:xfrm>
            <a:off x="4786770" y="5505298"/>
            <a:ext cx="3108543" cy="369332"/>
          </a:xfrm>
          <a:prstGeom prst="rect">
            <a:avLst/>
          </a:prstGeom>
          <a:noFill/>
        </p:spPr>
        <p:txBody>
          <a:bodyPr wrap="none" rtlCol="0">
            <a:spAutoFit/>
          </a:bodyPr>
          <a:lstStyle/>
          <a:p>
            <a:r>
              <a:rPr lang="en-US" b="1" u="sng" dirty="0">
                <a:latin typeface="Times New Roman" panose="02020603050405020304" pitchFamily="18" charset="0"/>
                <a:cs typeface="Times New Roman" panose="02020603050405020304" pitchFamily="18" charset="0"/>
              </a:rPr>
              <a:t>Graphite/Epoxy tennis racket</a:t>
            </a:r>
          </a:p>
        </p:txBody>
      </p:sp>
    </p:spTree>
    <p:extLst>
      <p:ext uri="{BB962C8B-B14F-4D97-AF65-F5344CB8AC3E}">
        <p14:creationId xmlns:p14="http://schemas.microsoft.com/office/powerpoint/2010/main" val="9630160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10147236" cy="10556736"/>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SMART MATERIALS</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Smart materials are materials that have to respond to stimuli and environmental changes and to activate their functions according to these changes.</a:t>
            </a: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stimuli like temperature, pressure, electric flow, magnetic flow, light, mechanical etc. can originate internally or externally.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 smart system/ structure involves actuators and sensors, one or microprocessors that </a:t>
            </a:r>
            <a:r>
              <a:rPr lang="en-US" sz="2000" dirty="0" err="1">
                <a:latin typeface="Times New Roman" panose="02020603050405020304" pitchFamily="18" charset="0"/>
                <a:cs typeface="Times New Roman" panose="02020603050405020304" pitchFamily="18" charset="0"/>
              </a:rPr>
              <a:t>analyse</a:t>
            </a:r>
            <a:r>
              <a:rPr lang="en-US" sz="2000" dirty="0">
                <a:latin typeface="Times New Roman" panose="02020603050405020304" pitchFamily="18" charset="0"/>
                <a:cs typeface="Times New Roman" panose="02020603050405020304" pitchFamily="18" charset="0"/>
              </a:rPr>
              <a:t> the responses from the sensors and use integrated control theory to command the actuators to apply </a:t>
            </a:r>
            <a:r>
              <a:rPr lang="en-US" sz="2000" dirty="0" err="1">
                <a:latin typeface="Times New Roman" panose="02020603050405020304" pitchFamily="18" charset="0"/>
                <a:cs typeface="Times New Roman" panose="02020603050405020304" pitchFamily="18" charset="0"/>
              </a:rPr>
              <a:t>localised</a:t>
            </a:r>
            <a:r>
              <a:rPr lang="en-US" sz="2000" dirty="0">
                <a:latin typeface="Times New Roman" panose="02020603050405020304" pitchFamily="18" charset="0"/>
                <a:cs typeface="Times New Roman" panose="02020603050405020304" pitchFamily="18" charset="0"/>
              </a:rPr>
              <a:t> action to alter system response.</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Key elements of smart system/structure-</a:t>
            </a:r>
          </a:p>
          <a:p>
            <a:pPr algn="just"/>
            <a:r>
              <a:rPr lang="en-US" sz="2000" dirty="0">
                <a:latin typeface="Times New Roman" panose="02020603050405020304" pitchFamily="18" charset="0"/>
                <a:cs typeface="Times New Roman" panose="02020603050405020304" pitchFamily="18" charset="0"/>
              </a:rPr>
              <a:t>     Sensor</a:t>
            </a:r>
          </a:p>
          <a:p>
            <a:pPr algn="just"/>
            <a:r>
              <a:rPr lang="en-US" sz="2000" dirty="0">
                <a:latin typeface="Times New Roman" panose="02020603050405020304" pitchFamily="18" charset="0"/>
                <a:cs typeface="Times New Roman" panose="02020603050405020304" pitchFamily="18" charset="0"/>
              </a:rPr>
              <a:t>     Actuator</a:t>
            </a:r>
          </a:p>
          <a:p>
            <a:pPr algn="just"/>
            <a:r>
              <a:rPr lang="en-US" sz="2000" dirty="0">
                <a:latin typeface="Times New Roman" panose="02020603050405020304" pitchFamily="18" charset="0"/>
                <a:cs typeface="Times New Roman" panose="02020603050405020304" pitchFamily="18" charset="0"/>
              </a:rPr>
              <a:t>    Control System</a:t>
            </a:r>
          </a:p>
          <a:p>
            <a:pPr algn="just"/>
            <a:r>
              <a:rPr lang="en-US" sz="2000" dirty="0">
                <a:latin typeface="Times New Roman" panose="02020603050405020304" pitchFamily="18" charset="0"/>
                <a:cs typeface="Times New Roman" panose="02020603050405020304" pitchFamily="18" charset="0"/>
              </a:rPr>
              <a:t>    Power and Signal Conditioning Electronics</a:t>
            </a:r>
          </a:p>
          <a:p>
            <a:pPr algn="just"/>
            <a:r>
              <a:rPr lang="en-US" sz="2000" dirty="0">
                <a:latin typeface="Times New Roman" panose="02020603050405020304" pitchFamily="18" charset="0"/>
                <a:cs typeface="Times New Roman" panose="02020603050405020304" pitchFamily="18" charset="0"/>
              </a:rPr>
              <a:t>    Computer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i="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i="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ENGINEERING MATERIALS</a:t>
            </a:r>
          </a:p>
        </p:txBody>
      </p:sp>
      <p:pic>
        <p:nvPicPr>
          <p:cNvPr id="7" name="Picture 6"/>
          <p:cNvPicPr>
            <a:picLocks noChangeAspect="1"/>
          </p:cNvPicPr>
          <p:nvPr/>
        </p:nvPicPr>
        <p:blipFill>
          <a:blip r:embed="rId4"/>
          <a:stretch>
            <a:fillRect/>
          </a:stretch>
        </p:blipFill>
        <p:spPr>
          <a:xfrm>
            <a:off x="7209281" y="4587877"/>
            <a:ext cx="3106293" cy="2132348"/>
          </a:xfrm>
          <a:prstGeom prst="rect">
            <a:avLst/>
          </a:prstGeom>
        </p:spPr>
      </p:pic>
    </p:spTree>
    <p:extLst>
      <p:ext uri="{BB962C8B-B14F-4D97-AF65-F5344CB8AC3E}">
        <p14:creationId xmlns:p14="http://schemas.microsoft.com/office/powerpoint/2010/main" val="1408913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DFE3490-CF8C-4FDE-9D71-2170861F2A61}"/>
              </a:ext>
            </a:extLst>
          </p:cNvPr>
          <p:cNvSpPr/>
          <p:nvPr/>
        </p:nvSpPr>
        <p:spPr>
          <a:xfrm>
            <a:off x="598883" y="1906397"/>
            <a:ext cx="7497214" cy="646331"/>
          </a:xfrm>
          <a:prstGeom prst="rect">
            <a:avLst/>
          </a:prstGeom>
        </p:spPr>
        <p:txBody>
          <a:bodyPr wrap="square">
            <a:spAutoFit/>
          </a:bodyPr>
          <a:lstStyle/>
          <a:p>
            <a:r>
              <a:rPr lang="en-US" sz="3600" b="1" cap="all" dirty="0"/>
              <a:t>MECHANICAL ENGINEERING SCIENCE</a:t>
            </a:r>
          </a:p>
        </p:txBody>
      </p:sp>
      <p:sp>
        <p:nvSpPr>
          <p:cNvPr id="13" name="Rectangle 12">
            <a:extLst>
              <a:ext uri="{FF2B5EF4-FFF2-40B4-BE49-F238E27FC236}">
                <a16:creationId xmlns:a16="http://schemas.microsoft.com/office/drawing/2014/main" id="{34CEFAD4-E477-4E46-B5A6-ADB26E6A2863}"/>
              </a:ext>
            </a:extLst>
          </p:cNvPr>
          <p:cNvSpPr/>
          <p:nvPr/>
        </p:nvSpPr>
        <p:spPr>
          <a:xfrm>
            <a:off x="598883" y="2888778"/>
            <a:ext cx="7497214" cy="646331"/>
          </a:xfrm>
          <a:prstGeom prst="rect">
            <a:avLst/>
          </a:prstGeom>
        </p:spPr>
        <p:txBody>
          <a:bodyPr wrap="square">
            <a:spAutoFit/>
          </a:bodyPr>
          <a:lstStyle/>
          <a:p>
            <a:r>
              <a:rPr lang="en-US" sz="3600" b="1" dirty="0">
                <a:solidFill>
                  <a:schemeClr val="accent1">
                    <a:lumMod val="75000"/>
                  </a:schemeClr>
                </a:solidFill>
              </a:rPr>
              <a:t>Unit2</a:t>
            </a:r>
            <a:endParaRPr lang="en-IN" sz="3600" b="1" dirty="0">
              <a:solidFill>
                <a:schemeClr val="accent1">
                  <a:lumMod val="75000"/>
                </a:schemeClr>
              </a:solidFill>
            </a:endParaRPr>
          </a:p>
        </p:txBody>
      </p:sp>
      <p:sp>
        <p:nvSpPr>
          <p:cNvPr id="14" name="Rectangle 13">
            <a:extLst>
              <a:ext uri="{FF2B5EF4-FFF2-40B4-BE49-F238E27FC236}">
                <a16:creationId xmlns:a16="http://schemas.microsoft.com/office/drawing/2014/main" id="{585D8B7B-5B60-4808-A096-FB24198F96E9}"/>
              </a:ext>
            </a:extLst>
          </p:cNvPr>
          <p:cNvSpPr/>
          <p:nvPr/>
        </p:nvSpPr>
        <p:spPr>
          <a:xfrm>
            <a:off x="598883" y="5489699"/>
            <a:ext cx="7497214" cy="461665"/>
          </a:xfrm>
          <a:prstGeom prst="rect">
            <a:avLst/>
          </a:prstGeom>
        </p:spPr>
        <p:txBody>
          <a:bodyPr wrap="square">
            <a:spAutoFit/>
          </a:bodyPr>
          <a:lstStyle/>
          <a:p>
            <a:r>
              <a:rPr lang="en-US" sz="2400" b="1" dirty="0"/>
              <a:t>Srinivasa Prasad K S</a:t>
            </a:r>
            <a:endParaRPr lang="en-IN" sz="2400" b="1" dirty="0"/>
          </a:p>
        </p:txBody>
      </p:sp>
      <p:sp>
        <p:nvSpPr>
          <p:cNvPr id="15" name="Rectangle 14">
            <a:extLst>
              <a:ext uri="{FF2B5EF4-FFF2-40B4-BE49-F238E27FC236}">
                <a16:creationId xmlns:a16="http://schemas.microsoft.com/office/drawing/2014/main" id="{743662B4-0C28-4203-AEB1-4CC1644B8226}"/>
              </a:ext>
            </a:extLst>
          </p:cNvPr>
          <p:cNvSpPr/>
          <p:nvPr/>
        </p:nvSpPr>
        <p:spPr>
          <a:xfrm>
            <a:off x="598883" y="5887304"/>
            <a:ext cx="7497214" cy="400110"/>
          </a:xfrm>
          <a:prstGeom prst="rect">
            <a:avLst/>
          </a:prstGeom>
        </p:spPr>
        <p:txBody>
          <a:bodyPr wrap="square">
            <a:spAutoFit/>
          </a:bodyPr>
          <a:lstStyle/>
          <a:p>
            <a:r>
              <a:rPr lang="en-US" sz="2000" dirty="0"/>
              <a:t>Department of Mechanical Engineering</a:t>
            </a:r>
            <a:endParaRPr lang="en-IN" sz="2000" dirty="0"/>
          </a:p>
        </p:txBody>
      </p:sp>
      <p:grpSp>
        <p:nvGrpSpPr>
          <p:cNvPr id="20" name="Group 19">
            <a:extLst>
              <a:ext uri="{FF2B5EF4-FFF2-40B4-BE49-F238E27FC236}">
                <a16:creationId xmlns:a16="http://schemas.microsoft.com/office/drawing/2014/main" id="{87008925-27BE-4F37-8F3C-D51A4CE1017D}"/>
              </a:ext>
            </a:extLst>
          </p:cNvPr>
          <p:cNvGrpSpPr/>
          <p:nvPr/>
        </p:nvGrpSpPr>
        <p:grpSpPr>
          <a:xfrm>
            <a:off x="313844" y="5489699"/>
            <a:ext cx="1066895" cy="1078155"/>
            <a:chOff x="313844" y="5489699"/>
            <a:chExt cx="1066895" cy="1078155"/>
          </a:xfrm>
          <a:solidFill>
            <a:schemeClr val="accent2">
              <a:lumMod val="60000"/>
              <a:lumOff val="40000"/>
            </a:schemeClr>
          </a:solidFill>
        </p:grpSpPr>
        <p:sp>
          <p:nvSpPr>
            <p:cNvPr id="24" name="Rectangle 23">
              <a:extLst>
                <a:ext uri="{FF2B5EF4-FFF2-40B4-BE49-F238E27FC236}">
                  <a16:creationId xmlns:a16="http://schemas.microsoft.com/office/drawing/2014/main" id="{D05F1195-3C1E-433F-AC45-B08B7F507642}"/>
                </a:ext>
              </a:extLst>
            </p:cNvPr>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4DA4F79B-7A52-499C-A65E-A51F3EDF5C3E}"/>
                </a:ext>
              </a:extLst>
            </p:cNvPr>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6" name="Straight Connector 15">
            <a:extLst>
              <a:ext uri="{FF2B5EF4-FFF2-40B4-BE49-F238E27FC236}">
                <a16:creationId xmlns:a16="http://schemas.microsoft.com/office/drawing/2014/main" id="{DD6B6443-C2DA-47C3-A986-5EE935046CC9}"/>
              </a:ext>
            </a:extLst>
          </p:cNvPr>
          <p:cNvCxnSpPr>
            <a:cxnSpLocks/>
          </p:cNvCxnSpPr>
          <p:nvPr/>
        </p:nvCxnSpPr>
        <p:spPr>
          <a:xfrm flipV="1">
            <a:off x="0" y="2596822"/>
            <a:ext cx="7904054" cy="68537"/>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8449" y="0"/>
            <a:ext cx="1533525" cy="1533525"/>
          </a:xfrm>
          <a:prstGeom prst="rect">
            <a:avLst/>
          </a:prstGeom>
        </p:spPr>
      </p:pic>
    </p:spTree>
    <p:extLst>
      <p:ext uri="{BB962C8B-B14F-4D97-AF65-F5344CB8AC3E}">
        <p14:creationId xmlns:p14="http://schemas.microsoft.com/office/powerpoint/2010/main" val="213199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10147236" cy="8094524"/>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SMART MATERIALS</a:t>
            </a:r>
          </a:p>
          <a:p>
            <a:pPr algn="just"/>
            <a:endParaRPr lang="en-IN" sz="2000" b="1" u="sng" dirty="0">
              <a:latin typeface="Times New Roman" panose="02020603050405020304" pitchFamily="18" charset="0"/>
              <a:cs typeface="Times New Roman" panose="02020603050405020304" pitchFamily="18" charset="0"/>
            </a:endParaRPr>
          </a:p>
          <a:p>
            <a:pPr algn="just"/>
            <a:r>
              <a:rPr lang="en-IN" sz="2000" u="sng" dirty="0">
                <a:latin typeface="Times New Roman" panose="02020603050405020304" pitchFamily="18" charset="0"/>
                <a:cs typeface="Times New Roman" panose="02020603050405020304" pitchFamily="18" charset="0"/>
              </a:rPr>
              <a:t>Types - </a:t>
            </a:r>
          </a:p>
          <a:p>
            <a:pPr algn="just"/>
            <a:endParaRPr lang="en-IN" sz="2000" b="1" u="sng" dirty="0">
              <a:latin typeface="Times New Roman" panose="02020603050405020304" pitchFamily="18" charset="0"/>
              <a:cs typeface="Times New Roman" panose="02020603050405020304" pitchFamily="18" charset="0"/>
            </a:endParaRPr>
          </a:p>
          <a:p>
            <a:r>
              <a:rPr lang="en-IN" sz="2000" b="1" dirty="0">
                <a:latin typeface="Times New Roman" panose="02020603050405020304" pitchFamily="18" charset="0"/>
                <a:cs typeface="Times New Roman" panose="02020603050405020304" pitchFamily="18" charset="0"/>
              </a:rPr>
              <a:t>Piezoelectric Materials</a:t>
            </a:r>
          </a:p>
          <a:p>
            <a:r>
              <a:rPr lang="en-IN" sz="2000" b="1" dirty="0">
                <a:latin typeface="Times New Roman" panose="02020603050405020304" pitchFamily="18" charset="0"/>
                <a:cs typeface="Times New Roman" panose="02020603050405020304" pitchFamily="18" charset="0"/>
              </a:rPr>
              <a:t>Shape Memory Alloys</a:t>
            </a:r>
          </a:p>
          <a:p>
            <a:r>
              <a:rPr lang="en-IN" sz="2000" b="1" dirty="0" err="1">
                <a:latin typeface="Times New Roman" panose="02020603050405020304" pitchFamily="18" charset="0"/>
                <a:cs typeface="Times New Roman" panose="02020603050405020304" pitchFamily="18" charset="0"/>
              </a:rPr>
              <a:t>Electrostrictive</a:t>
            </a:r>
            <a:r>
              <a:rPr lang="en-IN" sz="2000" b="1" dirty="0">
                <a:latin typeface="Times New Roman" panose="02020603050405020304" pitchFamily="18" charset="0"/>
                <a:cs typeface="Times New Roman" panose="02020603050405020304" pitchFamily="18" charset="0"/>
              </a:rPr>
              <a:t> Materials</a:t>
            </a:r>
          </a:p>
          <a:p>
            <a:r>
              <a:rPr lang="en-IN" sz="2000" b="1" dirty="0" err="1">
                <a:latin typeface="Times New Roman" panose="02020603050405020304" pitchFamily="18" charset="0"/>
                <a:cs typeface="Times New Roman" panose="02020603050405020304" pitchFamily="18" charset="0"/>
              </a:rPr>
              <a:t>Magnetostrictive</a:t>
            </a:r>
            <a:r>
              <a:rPr lang="en-IN" sz="2000" b="1" dirty="0">
                <a:latin typeface="Times New Roman" panose="02020603050405020304" pitchFamily="18" charset="0"/>
                <a:cs typeface="Times New Roman" panose="02020603050405020304" pitchFamily="18" charset="0"/>
              </a:rPr>
              <a:t> Materials</a:t>
            </a:r>
          </a:p>
          <a:p>
            <a:r>
              <a:rPr lang="en-IN" sz="2000" b="1" dirty="0">
                <a:latin typeface="Times New Roman" panose="02020603050405020304" pitchFamily="18" charset="0"/>
                <a:cs typeface="Times New Roman" panose="02020603050405020304" pitchFamily="18" charset="0"/>
              </a:rPr>
              <a:t>Rheological Fluids</a:t>
            </a:r>
          </a:p>
          <a:p>
            <a:r>
              <a:rPr lang="en-IN" sz="2000" b="1" dirty="0" err="1">
                <a:latin typeface="Times New Roman" panose="02020603050405020304" pitchFamily="18" charset="0"/>
                <a:cs typeface="Times New Roman" panose="02020603050405020304" pitchFamily="18" charset="0"/>
              </a:rPr>
              <a:t>Thermoresponsive</a:t>
            </a:r>
            <a:r>
              <a:rPr lang="en-IN" sz="2000" b="1" dirty="0">
                <a:latin typeface="Times New Roman" panose="02020603050405020304" pitchFamily="18" charset="0"/>
                <a:cs typeface="Times New Roman" panose="02020603050405020304" pitchFamily="18" charset="0"/>
              </a:rPr>
              <a:t> Materials</a:t>
            </a:r>
          </a:p>
          <a:p>
            <a:r>
              <a:rPr lang="en-IN" sz="2000" b="1" dirty="0" err="1">
                <a:latin typeface="Times New Roman" panose="02020603050405020304" pitchFamily="18" charset="0"/>
                <a:cs typeface="Times New Roman" panose="02020603050405020304" pitchFamily="18" charset="0"/>
              </a:rPr>
              <a:t>Electrochromic</a:t>
            </a:r>
            <a:r>
              <a:rPr lang="en-IN" sz="2000" b="1" dirty="0">
                <a:latin typeface="Times New Roman" panose="02020603050405020304" pitchFamily="18" charset="0"/>
                <a:cs typeface="Times New Roman" panose="02020603050405020304" pitchFamily="18" charset="0"/>
              </a:rPr>
              <a:t> Materials etc.</a:t>
            </a:r>
          </a:p>
          <a:p>
            <a:pPr algn="just"/>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i="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i="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ENGINEERING MATERIALS</a:t>
            </a:r>
          </a:p>
        </p:txBody>
      </p:sp>
    </p:spTree>
    <p:extLst>
      <p:ext uri="{BB962C8B-B14F-4D97-AF65-F5344CB8AC3E}">
        <p14:creationId xmlns:p14="http://schemas.microsoft.com/office/powerpoint/2010/main" val="352395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8918511" cy="9941183"/>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PIEZOELECTRIC MATERIALS</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Piezoelectricity is a phenomenon that occurs in certain class of anisotropic crystals subjected to change in mechanical deformation. </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By applying mechanical deformations to these crystals, electric dipoles are generated and potential difference develops that is contingent upon the changing deformations – </a:t>
            </a:r>
            <a:r>
              <a:rPr lang="en-IN" sz="2000" b="1" dirty="0">
                <a:latin typeface="Times New Roman" panose="02020603050405020304" pitchFamily="18" charset="0"/>
                <a:cs typeface="Times New Roman" panose="02020603050405020304" pitchFamily="18" charset="0"/>
              </a:rPr>
              <a:t>Direct effect</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By applying potential difference across the crystal, mechanical deformations are also generated – </a:t>
            </a:r>
            <a:r>
              <a:rPr lang="en-IN" sz="2000" b="1" dirty="0">
                <a:latin typeface="Times New Roman" panose="02020603050405020304" pitchFamily="18" charset="0"/>
                <a:cs typeface="Times New Roman" panose="02020603050405020304" pitchFamily="18" charset="0"/>
              </a:rPr>
              <a:t>converse effect</a:t>
            </a:r>
            <a:r>
              <a:rPr lang="en-IN" sz="2000" dirty="0">
                <a:latin typeface="Times New Roman" panose="02020603050405020304" pitchFamily="18" charset="0"/>
                <a:cs typeface="Times New Roman" panose="02020603050405020304" pitchFamily="18" charset="0"/>
              </a:rPr>
              <a:t>.</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Commercially available industrial piezoelectric materials are </a:t>
            </a:r>
            <a:r>
              <a:rPr lang="en-IN" sz="2000" dirty="0" err="1">
                <a:latin typeface="Times New Roman" panose="02020603050405020304" pitchFamily="18" charset="0"/>
                <a:cs typeface="Times New Roman" panose="02020603050405020304" pitchFamily="18" charset="0"/>
              </a:rPr>
              <a:t>piezoceramics</a:t>
            </a:r>
            <a:r>
              <a:rPr lang="en-IN" sz="2000" dirty="0">
                <a:latin typeface="Times New Roman" panose="02020603050405020304" pitchFamily="18" charset="0"/>
                <a:cs typeface="Times New Roman" panose="02020603050405020304" pitchFamily="18" charset="0"/>
              </a:rPr>
              <a:t> such as </a:t>
            </a:r>
            <a:r>
              <a:rPr lang="en-IN" sz="2000" b="1" dirty="0">
                <a:latin typeface="Times New Roman" panose="02020603050405020304" pitchFamily="18" charset="0"/>
                <a:cs typeface="Times New Roman" panose="02020603050405020304" pitchFamily="18" charset="0"/>
              </a:rPr>
              <a:t>Lead </a:t>
            </a:r>
            <a:r>
              <a:rPr lang="en-IN" sz="2000" b="1" dirty="0" err="1">
                <a:latin typeface="Times New Roman" panose="02020603050405020304" pitchFamily="18" charset="0"/>
                <a:cs typeface="Times New Roman" panose="02020603050405020304" pitchFamily="18" charset="0"/>
              </a:rPr>
              <a:t>Zirconate</a:t>
            </a:r>
            <a:r>
              <a:rPr lang="en-IN" sz="2000" b="1" dirty="0">
                <a:latin typeface="Times New Roman" panose="02020603050405020304" pitchFamily="18" charset="0"/>
                <a:cs typeface="Times New Roman" panose="02020603050405020304" pitchFamily="18" charset="0"/>
              </a:rPr>
              <a:t> </a:t>
            </a:r>
            <a:r>
              <a:rPr lang="en-IN" sz="2000" b="1" dirty="0" err="1">
                <a:latin typeface="Times New Roman" panose="02020603050405020304" pitchFamily="18" charset="0"/>
                <a:cs typeface="Times New Roman" panose="02020603050405020304" pitchFamily="18" charset="0"/>
              </a:rPr>
              <a:t>Titanate</a:t>
            </a:r>
            <a:r>
              <a:rPr lang="en-IN" sz="2000" b="1" dirty="0">
                <a:latin typeface="Times New Roman" panose="02020603050405020304" pitchFamily="18" charset="0"/>
                <a:cs typeface="Times New Roman" panose="02020603050405020304" pitchFamily="18" charset="0"/>
              </a:rPr>
              <a:t> (PZT)</a:t>
            </a:r>
            <a:r>
              <a:rPr lang="en-IN" sz="2000" dirty="0">
                <a:latin typeface="Times New Roman" panose="02020603050405020304" pitchFamily="18" charset="0"/>
                <a:cs typeface="Times New Roman" panose="02020603050405020304" pitchFamily="18" charset="0"/>
              </a:rPr>
              <a:t> ad </a:t>
            </a:r>
            <a:r>
              <a:rPr lang="en-IN" sz="2000" dirty="0" err="1">
                <a:latin typeface="Times New Roman" panose="02020603050405020304" pitchFamily="18" charset="0"/>
                <a:cs typeface="Times New Roman" panose="02020603050405020304" pitchFamily="18" charset="0"/>
              </a:rPr>
              <a:t>piezopolymers</a:t>
            </a:r>
            <a:r>
              <a:rPr lang="en-IN" sz="2000" dirty="0">
                <a:latin typeface="Times New Roman" panose="02020603050405020304" pitchFamily="18" charset="0"/>
                <a:cs typeface="Times New Roman" panose="02020603050405020304" pitchFamily="18" charset="0"/>
              </a:rPr>
              <a:t> such as </a:t>
            </a:r>
            <a:r>
              <a:rPr lang="en-IN" sz="2000" b="1" dirty="0" err="1">
                <a:latin typeface="Times New Roman" panose="02020603050405020304" pitchFamily="18" charset="0"/>
                <a:cs typeface="Times New Roman" panose="02020603050405020304" pitchFamily="18" charset="0"/>
              </a:rPr>
              <a:t>polyvinylidene</a:t>
            </a:r>
            <a:r>
              <a:rPr lang="en-IN" sz="2000" b="1" dirty="0">
                <a:latin typeface="Times New Roman" panose="02020603050405020304" pitchFamily="18" charset="0"/>
                <a:cs typeface="Times New Roman" panose="02020603050405020304" pitchFamily="18" charset="0"/>
              </a:rPr>
              <a:t> fluoride</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Applications – Voltage and power sources, sensors, actuators, piezoelectric motors, active vibration control, surgery etc.</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i="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i="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ENGINEERING MATERIALS</a:t>
            </a:r>
          </a:p>
        </p:txBody>
      </p:sp>
      <p:pic>
        <p:nvPicPr>
          <p:cNvPr id="7" name="Picture 6"/>
          <p:cNvPicPr>
            <a:picLocks noChangeAspect="1"/>
          </p:cNvPicPr>
          <p:nvPr/>
        </p:nvPicPr>
        <p:blipFill>
          <a:blip r:embed="rId4"/>
          <a:stretch>
            <a:fillRect/>
          </a:stretch>
        </p:blipFill>
        <p:spPr>
          <a:xfrm>
            <a:off x="9185953" y="2263009"/>
            <a:ext cx="2913275" cy="1449986"/>
          </a:xfrm>
          <a:prstGeom prst="rect">
            <a:avLst/>
          </a:prstGeom>
        </p:spPr>
      </p:pic>
      <p:pic>
        <p:nvPicPr>
          <p:cNvPr id="12" name="Picture 11"/>
          <p:cNvPicPr>
            <a:picLocks noChangeAspect="1"/>
          </p:cNvPicPr>
          <p:nvPr/>
        </p:nvPicPr>
        <p:blipFill>
          <a:blip r:embed="rId5"/>
          <a:stretch>
            <a:fillRect/>
          </a:stretch>
        </p:blipFill>
        <p:spPr>
          <a:xfrm>
            <a:off x="9396412" y="4113926"/>
            <a:ext cx="2295525" cy="2200444"/>
          </a:xfrm>
          <a:prstGeom prst="rect">
            <a:avLst/>
          </a:prstGeom>
        </p:spPr>
      </p:pic>
    </p:spTree>
    <p:extLst>
      <p:ext uri="{BB962C8B-B14F-4D97-AF65-F5344CB8AC3E}">
        <p14:creationId xmlns:p14="http://schemas.microsoft.com/office/powerpoint/2010/main" val="19740435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ENGINEERING MATERIALS</a:t>
            </a:r>
          </a:p>
        </p:txBody>
      </p:sp>
      <p:pic>
        <p:nvPicPr>
          <p:cNvPr id="2050" name="Picture 2" descr="https://media.licdn.com/dms/image/v2/C5112AQGd4tshpWaiXw/article-cover_image-shrink_423_752/article-cover_image-shrink_423_752/0/1526385546239?e=1735171200&amp;v=beta&amp;t=_S9UE6ZDFVqZ1adcenOn4rCVa7t1-hN1iCfrJvV4ShY">
            <a:extLst>
              <a:ext uri="{FF2B5EF4-FFF2-40B4-BE49-F238E27FC236}">
                <a16:creationId xmlns:a16="http://schemas.microsoft.com/office/drawing/2014/main" id="{83E07855-81FA-4344-A352-9770CD136F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416" y="2355181"/>
            <a:ext cx="6398705" cy="32826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8D1E7B3-A70B-4448-A304-3C84DDCD7D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9949" y="2660733"/>
            <a:ext cx="4582038" cy="2115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563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8918511" cy="8402300"/>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SHAPE MEMORY ALLOYS</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Certain classes of metallic alloys have a special ability to ‘memorize’ their shape at a low temperature, and recover large deformations imparted at a low temperature on thermal activation. These alloys are called Shape Memory Alloys (SMA).</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recovery of strains imparted to the material at a lower temperature, as a result of heating, is called the </a:t>
            </a:r>
            <a:r>
              <a:rPr lang="en-US" sz="2000" b="1" dirty="0">
                <a:latin typeface="Times New Roman" panose="02020603050405020304" pitchFamily="18" charset="0"/>
                <a:cs typeface="Times New Roman" panose="02020603050405020304" pitchFamily="18" charset="0"/>
              </a:rPr>
              <a:t>Shape Memory Effect (SME).</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i="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i="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ENGINEERING MATERIALS</a:t>
            </a:r>
          </a:p>
        </p:txBody>
      </p:sp>
      <p:sp>
        <p:nvSpPr>
          <p:cNvPr id="23" name="TextBox 22"/>
          <p:cNvSpPr txBox="1"/>
          <p:nvPr/>
        </p:nvSpPr>
        <p:spPr>
          <a:xfrm>
            <a:off x="3782614" y="4224585"/>
            <a:ext cx="2339102"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b="1" dirty="0">
                <a:latin typeface="Times New Roman" panose="02020603050405020304" pitchFamily="18" charset="0"/>
                <a:cs typeface="Times New Roman" panose="02020603050405020304" pitchFamily="18" charset="0"/>
              </a:rPr>
              <a:t>Shape Memory Effect</a:t>
            </a:r>
          </a:p>
        </p:txBody>
      </p:sp>
      <p:cxnSp>
        <p:nvCxnSpPr>
          <p:cNvPr id="24" name="Straight Arrow Connector 23"/>
          <p:cNvCxnSpPr>
            <a:stCxn id="23" idx="2"/>
          </p:cNvCxnSpPr>
          <p:nvPr/>
        </p:nvCxnSpPr>
        <p:spPr>
          <a:xfrm flipH="1">
            <a:off x="3264833" y="4593917"/>
            <a:ext cx="1687332" cy="9226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p:cNvCxnSpPr/>
          <p:nvPr/>
        </p:nvCxnSpPr>
        <p:spPr>
          <a:xfrm>
            <a:off x="4881794" y="4593917"/>
            <a:ext cx="2154938" cy="9226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TextBox 25"/>
          <p:cNvSpPr txBox="1"/>
          <p:nvPr/>
        </p:nvSpPr>
        <p:spPr>
          <a:xfrm>
            <a:off x="1846052" y="5516591"/>
            <a:ext cx="3262432"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b="1" dirty="0">
                <a:latin typeface="Times New Roman" panose="02020603050405020304" pitchFamily="18" charset="0"/>
                <a:cs typeface="Times New Roman" panose="02020603050405020304" pitchFamily="18" charset="0"/>
              </a:rPr>
              <a:t>One way Shape Memory Effect</a:t>
            </a:r>
          </a:p>
        </p:txBody>
      </p:sp>
      <p:sp>
        <p:nvSpPr>
          <p:cNvPr id="27" name="TextBox 26"/>
          <p:cNvSpPr txBox="1"/>
          <p:nvPr/>
        </p:nvSpPr>
        <p:spPr>
          <a:xfrm>
            <a:off x="5959263" y="5516591"/>
            <a:ext cx="3270960"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b="1" dirty="0">
                <a:latin typeface="Times New Roman" panose="02020603050405020304" pitchFamily="18" charset="0"/>
                <a:cs typeface="Times New Roman" panose="02020603050405020304" pitchFamily="18" charset="0"/>
              </a:rPr>
              <a:t>Two way Shape Memory Effect</a:t>
            </a:r>
          </a:p>
        </p:txBody>
      </p:sp>
    </p:spTree>
    <p:extLst>
      <p:ext uri="{BB962C8B-B14F-4D97-AF65-F5344CB8AC3E}">
        <p14:creationId xmlns:p14="http://schemas.microsoft.com/office/powerpoint/2010/main" val="15413642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8918511" cy="5016758"/>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SHAPE MEMORY ALLOYS</a:t>
            </a: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i="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i="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ENGINEERING MATERIALS</a:t>
            </a:r>
          </a:p>
        </p:txBody>
      </p:sp>
      <p:pic>
        <p:nvPicPr>
          <p:cNvPr id="13" name="Picture 12"/>
          <p:cNvPicPr>
            <a:picLocks noChangeAspect="1"/>
          </p:cNvPicPr>
          <p:nvPr/>
        </p:nvPicPr>
        <p:blipFill>
          <a:blip r:embed="rId4"/>
          <a:stretch>
            <a:fillRect/>
          </a:stretch>
        </p:blipFill>
        <p:spPr>
          <a:xfrm>
            <a:off x="327783" y="1968314"/>
            <a:ext cx="7963961" cy="4622439"/>
          </a:xfrm>
          <a:prstGeom prst="rect">
            <a:avLst/>
          </a:prstGeom>
        </p:spPr>
      </p:pic>
      <p:pic>
        <p:nvPicPr>
          <p:cNvPr id="14" name="Picture 13"/>
          <p:cNvPicPr>
            <a:picLocks noChangeAspect="1"/>
          </p:cNvPicPr>
          <p:nvPr/>
        </p:nvPicPr>
        <p:blipFill>
          <a:blip r:embed="rId5"/>
          <a:stretch>
            <a:fillRect/>
          </a:stretch>
        </p:blipFill>
        <p:spPr>
          <a:xfrm>
            <a:off x="8170757" y="2862730"/>
            <a:ext cx="3705485" cy="2833606"/>
          </a:xfrm>
          <a:prstGeom prst="rect">
            <a:avLst/>
          </a:prstGeom>
        </p:spPr>
      </p:pic>
    </p:spTree>
    <p:extLst>
      <p:ext uri="{BB962C8B-B14F-4D97-AF65-F5344CB8AC3E}">
        <p14:creationId xmlns:p14="http://schemas.microsoft.com/office/powerpoint/2010/main" val="2957925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ENGINEERING MATERIALS</a:t>
            </a:r>
          </a:p>
        </p:txBody>
      </p:sp>
      <p:pic>
        <p:nvPicPr>
          <p:cNvPr id="3074" name="Picture 2" descr="A diagram of the phase transformation process for shape memory alloys.">
            <a:extLst>
              <a:ext uri="{FF2B5EF4-FFF2-40B4-BE49-F238E27FC236}">
                <a16:creationId xmlns:a16="http://schemas.microsoft.com/office/drawing/2014/main" id="{D5E5E896-2454-439B-91F2-B752DCA0AE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5711" y="1410043"/>
            <a:ext cx="5958542" cy="5297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1321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8918511" cy="5016758"/>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SHAPE MEMORY ALLOYS</a:t>
            </a: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i="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i="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ENGINEERING MATERIALS</a:t>
            </a:r>
          </a:p>
        </p:txBody>
      </p:sp>
      <p:sp>
        <p:nvSpPr>
          <p:cNvPr id="12" name="TextBox 11">
            <a:extLst>
              <a:ext uri="{FF2B5EF4-FFF2-40B4-BE49-F238E27FC236}">
                <a16:creationId xmlns:a16="http://schemas.microsoft.com/office/drawing/2014/main" id="{A749EFC2-4F93-4B9A-B539-5374B5C61C91}"/>
              </a:ext>
            </a:extLst>
          </p:cNvPr>
          <p:cNvSpPr txBox="1"/>
          <p:nvPr/>
        </p:nvSpPr>
        <p:spPr>
          <a:xfrm>
            <a:off x="268126" y="1890472"/>
            <a:ext cx="11053575" cy="3785652"/>
          </a:xfrm>
          <a:prstGeom prst="rect">
            <a:avLst/>
          </a:prstGeom>
          <a:noFill/>
        </p:spPr>
        <p:txBody>
          <a:bodyPr wrap="square">
            <a:spAutoFit/>
          </a:bodyPr>
          <a:lstStyle/>
          <a:p>
            <a:r>
              <a:rPr lang="en-IN" sz="2000" b="1" dirty="0">
                <a:latin typeface="Times New Roman" panose="02020603050405020304" pitchFamily="18" charset="0"/>
                <a:cs typeface="Times New Roman" panose="02020603050405020304" pitchFamily="18" charset="0"/>
              </a:rPr>
              <a:t>One way Shape Memory Effect – </a:t>
            </a:r>
          </a:p>
          <a:p>
            <a:pPr algn="just"/>
            <a:r>
              <a:rPr lang="en-US" sz="2000" dirty="0">
                <a:latin typeface="Times New Roman" panose="02020603050405020304" pitchFamily="18" charset="0"/>
                <a:cs typeface="Times New Roman" panose="02020603050405020304" pitchFamily="18" charset="0"/>
              </a:rPr>
              <a:t>A deformation imparted to the material in the low temperature martensite phase is fully recovered upon heating as the material completely transforms to the high temperature austenite phase. On subsequent cooling, the material returns completely to the martensite phase, but there is no further change in the shape of the material. Because the shape change occurs only during heating, this transformation is called the </a:t>
            </a:r>
            <a:r>
              <a:rPr lang="en-US" sz="2000" b="1" i="1" dirty="0">
                <a:latin typeface="Times New Roman" panose="02020603050405020304" pitchFamily="18" charset="0"/>
                <a:cs typeface="Times New Roman" panose="02020603050405020304" pitchFamily="18" charset="0"/>
              </a:rPr>
              <a:t>one-way shape memory effect</a:t>
            </a:r>
            <a:r>
              <a:rPr lang="en-US" sz="2000" b="1" dirty="0">
                <a:latin typeface="Times New Roman" panose="02020603050405020304" pitchFamily="18" charset="0"/>
                <a:cs typeface="Times New Roman" panose="02020603050405020304" pitchFamily="18" charset="0"/>
              </a:rPr>
              <a:t>.</a:t>
            </a:r>
          </a:p>
          <a:p>
            <a:pPr algn="just"/>
            <a:endParaRPr lang="en-US" sz="2000" b="1" dirty="0">
              <a:solidFill>
                <a:srgbClr val="FF0000"/>
              </a:solidFill>
              <a:latin typeface="Times New Roman" panose="02020603050405020304" pitchFamily="18" charset="0"/>
              <a:cs typeface="Times New Roman" panose="02020603050405020304" pitchFamily="18" charset="0"/>
            </a:endParaRPr>
          </a:p>
          <a:p>
            <a:pPr algn="just"/>
            <a:r>
              <a:rPr lang="en-IN" sz="2000" b="1" dirty="0">
                <a:latin typeface="Times New Roman" panose="02020603050405020304" pitchFamily="18" charset="0"/>
                <a:cs typeface="Times New Roman" panose="02020603050405020304" pitchFamily="18" charset="0"/>
              </a:rPr>
              <a:t>Two way Shape Memory Effect – </a:t>
            </a:r>
          </a:p>
          <a:p>
            <a:pPr algn="just"/>
            <a:r>
              <a:rPr lang="en-US" sz="2000" dirty="0">
                <a:latin typeface="Times New Roman" panose="02020603050405020304" pitchFamily="18" charset="0"/>
                <a:cs typeface="Times New Roman" panose="02020603050405020304" pitchFamily="18" charset="0"/>
              </a:rPr>
              <a:t>In the two-way effect, the material ‘remembers’ both a high and a low temperature shape. Consequently, the material can continuously cycle between the two shapes as the temperature is raised and lowered, without the need for an external stress.</a:t>
            </a:r>
            <a:endParaRPr lang="en-IN" sz="2000" b="1" dirty="0">
              <a:solidFill>
                <a:srgbClr val="FF0000"/>
              </a:solidFill>
              <a:latin typeface="Times New Roman" panose="02020603050405020304" pitchFamily="18" charset="0"/>
              <a:cs typeface="Times New Roman" panose="02020603050405020304" pitchFamily="18" charset="0"/>
            </a:endParaRPr>
          </a:p>
          <a:p>
            <a:pPr algn="just"/>
            <a:endParaRPr lang="en-IN" sz="20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2074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8918511" cy="5016758"/>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SHAPE MEMORY ALLOYS</a:t>
            </a: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i="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i="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ENGINEERING MATERIALS</a:t>
            </a:r>
          </a:p>
        </p:txBody>
      </p:sp>
      <p:sp>
        <p:nvSpPr>
          <p:cNvPr id="13" name="Rectangle 12">
            <a:extLst>
              <a:ext uri="{FF2B5EF4-FFF2-40B4-BE49-F238E27FC236}">
                <a16:creationId xmlns:a16="http://schemas.microsoft.com/office/drawing/2014/main" id="{585D8B7B-5B60-4808-A096-FB24198F96E9}"/>
              </a:ext>
            </a:extLst>
          </p:cNvPr>
          <p:cNvSpPr/>
          <p:nvPr/>
        </p:nvSpPr>
        <p:spPr>
          <a:xfrm>
            <a:off x="104962" y="1809156"/>
            <a:ext cx="8824726" cy="4093428"/>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Materials exhibiting shape memory effect – </a:t>
            </a:r>
          </a:p>
          <a:p>
            <a:r>
              <a:rPr lang="en-US" sz="2000" dirty="0" err="1">
                <a:latin typeface="Times New Roman" panose="02020603050405020304" pitchFamily="18" charset="0"/>
                <a:cs typeface="Times New Roman" panose="02020603050405020304" pitchFamily="18" charset="0"/>
              </a:rPr>
              <a:t>NiTiNOL</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Ni</a:t>
            </a:r>
            <a:r>
              <a:rPr lang="en-US" sz="2000" dirty="0">
                <a:latin typeface="Times New Roman" panose="02020603050405020304" pitchFamily="18" charset="0"/>
                <a:cs typeface="Times New Roman" panose="02020603050405020304" pitchFamily="18" charset="0"/>
              </a:rPr>
              <a:t>ckel </a:t>
            </a:r>
            <a:r>
              <a:rPr lang="en-US" sz="2000" b="1" dirty="0">
                <a:latin typeface="Times New Roman" panose="02020603050405020304" pitchFamily="18" charset="0"/>
                <a:cs typeface="Times New Roman" panose="02020603050405020304" pitchFamily="18" charset="0"/>
              </a:rPr>
              <a:t>Ti</a:t>
            </a:r>
            <a:r>
              <a:rPr lang="en-US" sz="2000" dirty="0">
                <a:latin typeface="Times New Roman" panose="02020603050405020304" pitchFamily="18" charset="0"/>
                <a:cs typeface="Times New Roman" panose="02020603050405020304" pitchFamily="18" charset="0"/>
              </a:rPr>
              <a:t>tanium alloy developed at the </a:t>
            </a:r>
            <a:r>
              <a:rPr lang="en-US" sz="2000" b="1" dirty="0">
                <a:latin typeface="Times New Roman" panose="02020603050405020304" pitchFamily="18" charset="0"/>
                <a:cs typeface="Times New Roman" panose="02020603050405020304" pitchFamily="18" charset="0"/>
              </a:rPr>
              <a:t>N</a:t>
            </a:r>
            <a:r>
              <a:rPr lang="en-US" sz="2000" dirty="0">
                <a:latin typeface="Times New Roman" panose="02020603050405020304" pitchFamily="18" charset="0"/>
                <a:cs typeface="Times New Roman" panose="02020603050405020304" pitchFamily="18" charset="0"/>
              </a:rPr>
              <a:t>aval </a:t>
            </a:r>
            <a:r>
              <a:rPr lang="en-US" sz="2000" b="1" dirty="0">
                <a:latin typeface="Times New Roman" panose="02020603050405020304" pitchFamily="18" charset="0"/>
                <a:cs typeface="Times New Roman" panose="02020603050405020304" pitchFamily="18" charset="0"/>
              </a:rPr>
              <a:t>O</a:t>
            </a:r>
            <a:r>
              <a:rPr lang="en-US" sz="2000" dirty="0">
                <a:latin typeface="Times New Roman" panose="02020603050405020304" pitchFamily="18" charset="0"/>
                <a:cs typeface="Times New Roman" panose="02020603050405020304" pitchFamily="18" charset="0"/>
              </a:rPr>
              <a:t>rdinance </a:t>
            </a:r>
            <a:r>
              <a:rPr lang="en-US" sz="2000" b="1" dirty="0">
                <a:latin typeface="Times New Roman" panose="02020603050405020304" pitchFamily="18" charset="0"/>
                <a:cs typeface="Times New Roman" panose="02020603050405020304" pitchFamily="18" charset="0"/>
              </a:rPr>
              <a:t>L</a:t>
            </a:r>
            <a:r>
              <a:rPr lang="en-US" sz="2000" dirty="0">
                <a:latin typeface="Times New Roman" panose="02020603050405020304" pitchFamily="18" charset="0"/>
                <a:cs typeface="Times New Roman" panose="02020603050405020304" pitchFamily="18" charset="0"/>
              </a:rPr>
              <a:t>ab)</a:t>
            </a:r>
          </a:p>
          <a:p>
            <a:r>
              <a:rPr lang="es-ES" sz="2000" dirty="0">
                <a:latin typeface="Times New Roman" panose="02020603050405020304" pitchFamily="18" charset="0"/>
                <a:cs typeface="Times New Roman" panose="02020603050405020304" pitchFamily="18" charset="0"/>
              </a:rPr>
              <a:t>Cu-Al-Ni, Cu-Zn-Al, Au-Cd, Mn-Cu and Ni-Mn-Ga</a:t>
            </a:r>
          </a:p>
          <a:p>
            <a:endParaRPr lang="es-E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Applications –</a:t>
            </a:r>
          </a:p>
          <a:p>
            <a:r>
              <a:rPr lang="en-US" sz="2000" b="1" dirty="0">
                <a:latin typeface="Times New Roman" panose="02020603050405020304" pitchFamily="18" charset="0"/>
                <a:cs typeface="Times New Roman" panose="02020603050405020304" pitchFamily="18" charset="0"/>
              </a:rPr>
              <a:t>Medical field – braces, stents etc.</a:t>
            </a:r>
          </a:p>
          <a:p>
            <a:r>
              <a:rPr lang="en-US" sz="2000" b="1" dirty="0">
                <a:latin typeface="Times New Roman" panose="02020603050405020304" pitchFamily="18" charset="0"/>
                <a:cs typeface="Times New Roman" panose="02020603050405020304" pitchFamily="18" charset="0"/>
              </a:rPr>
              <a:t>Actuation systems – Aerospace (Actuation systems in jet engines, variable          </a:t>
            </a:r>
          </a:p>
          <a:p>
            <a:r>
              <a:rPr lang="en-US" sz="2000" b="1" dirty="0">
                <a:latin typeface="Times New Roman" panose="02020603050405020304" pitchFamily="18" charset="0"/>
                <a:cs typeface="Times New Roman" panose="02020603050405020304" pitchFamily="18" charset="0"/>
              </a:rPr>
              <a:t>                                                          geometry chevron)</a:t>
            </a:r>
          </a:p>
          <a:p>
            <a:r>
              <a:rPr lang="en-US" sz="2000" b="1" dirty="0">
                <a:latin typeface="Times New Roman" panose="02020603050405020304" pitchFamily="18" charset="0"/>
                <a:cs typeface="Times New Roman" panose="02020603050405020304" pitchFamily="18" charset="0"/>
              </a:rPr>
              <a:t>                                     Automotive (</a:t>
            </a:r>
            <a:r>
              <a:rPr lang="en-US" sz="2000" b="1" dirty="0" err="1">
                <a:latin typeface="Times New Roman" panose="02020603050405020304" pitchFamily="18" charset="0"/>
                <a:cs typeface="Times New Roman" panose="02020603050405020304" pitchFamily="18" charset="0"/>
              </a:rPr>
              <a:t>Chevrolette</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Corvett</a:t>
            </a:r>
            <a:r>
              <a:rPr lang="en-US" sz="2000" b="1" dirty="0">
                <a:latin typeface="Times New Roman" panose="02020603050405020304" pitchFamily="18" charset="0"/>
                <a:cs typeface="Times New Roman" panose="02020603050405020304" pitchFamily="18" charset="0"/>
              </a:rPr>
              <a:t> SMA actuator)</a:t>
            </a:r>
          </a:p>
          <a:p>
            <a:r>
              <a:rPr lang="en-US" sz="2000" dirty="0">
                <a:latin typeface="Times New Roman" panose="02020603050405020304" pitchFamily="18" charset="0"/>
                <a:cs typeface="Times New Roman" panose="02020603050405020304" pitchFamily="18" charset="0"/>
              </a:rPr>
              <a:t>                                      </a:t>
            </a:r>
          </a:p>
          <a:p>
            <a:endParaRPr lang="en-US" sz="2000" dirty="0">
              <a:latin typeface="Calibri" pitchFamily="34" charset="0"/>
            </a:endParaRPr>
          </a:p>
          <a:p>
            <a:endParaRPr lang="en-US" sz="2000" dirty="0">
              <a:latin typeface="Calibri" pitchFamily="34" charset="0"/>
            </a:endParaRPr>
          </a:p>
          <a:p>
            <a:endParaRPr lang="en-IN" sz="2000" dirty="0">
              <a:latin typeface="Calibri" pitchFamily="34" charset="0"/>
            </a:endParaRPr>
          </a:p>
        </p:txBody>
      </p:sp>
      <p:pic>
        <p:nvPicPr>
          <p:cNvPr id="14" name="Picture 13"/>
          <p:cNvPicPr>
            <a:picLocks noChangeAspect="1"/>
          </p:cNvPicPr>
          <p:nvPr/>
        </p:nvPicPr>
        <p:blipFill>
          <a:blip r:embed="rId4"/>
          <a:stretch>
            <a:fillRect/>
          </a:stretch>
        </p:blipFill>
        <p:spPr>
          <a:xfrm>
            <a:off x="8233304" y="1781836"/>
            <a:ext cx="3958696" cy="2590944"/>
          </a:xfrm>
          <a:prstGeom prst="rect">
            <a:avLst/>
          </a:prstGeom>
        </p:spPr>
      </p:pic>
      <p:pic>
        <p:nvPicPr>
          <p:cNvPr id="16" name="Picture 15"/>
          <p:cNvPicPr>
            <a:picLocks noChangeAspect="1"/>
          </p:cNvPicPr>
          <p:nvPr/>
        </p:nvPicPr>
        <p:blipFill>
          <a:blip r:embed="rId5"/>
          <a:stretch>
            <a:fillRect/>
          </a:stretch>
        </p:blipFill>
        <p:spPr>
          <a:xfrm>
            <a:off x="5092618" y="4895898"/>
            <a:ext cx="3043822" cy="1811799"/>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7509" y="4869750"/>
            <a:ext cx="3533949" cy="1867103"/>
          </a:xfrm>
          <a:prstGeom prst="rect">
            <a:avLst/>
          </a:prstGeom>
        </p:spPr>
      </p:pic>
    </p:spTree>
    <p:extLst>
      <p:ext uri="{BB962C8B-B14F-4D97-AF65-F5344CB8AC3E}">
        <p14:creationId xmlns:p14="http://schemas.microsoft.com/office/powerpoint/2010/main" val="3928917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8918511" cy="5016758"/>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RHEOLOGICAL FLUIDS </a:t>
            </a: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i="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i="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ENGINEERING MATERIALS</a:t>
            </a:r>
          </a:p>
        </p:txBody>
      </p:sp>
      <p:sp>
        <p:nvSpPr>
          <p:cNvPr id="13" name="Rectangle 12">
            <a:extLst>
              <a:ext uri="{FF2B5EF4-FFF2-40B4-BE49-F238E27FC236}">
                <a16:creationId xmlns:a16="http://schemas.microsoft.com/office/drawing/2014/main" id="{585D8B7B-5B60-4808-A096-FB24198F96E9}"/>
              </a:ext>
            </a:extLst>
          </p:cNvPr>
          <p:cNvSpPr/>
          <p:nvPr/>
        </p:nvSpPr>
        <p:spPr>
          <a:xfrm>
            <a:off x="168339" y="1863151"/>
            <a:ext cx="10990199" cy="4708981"/>
          </a:xfrm>
          <a:prstGeom prst="rect">
            <a:avLst/>
          </a:prstGeom>
        </p:spPr>
        <p:txBody>
          <a:bodyPr wrap="square">
            <a:spAutoFit/>
          </a:bodyPr>
          <a:lstStyle/>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 special class of fluids exists that change their rheological properties on the application of an electric or a magnetic field.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These controllable fluids can in general be grouped under one of two categories: </a:t>
            </a:r>
            <a:r>
              <a:rPr lang="en-US" sz="2000" b="1" dirty="0" err="1">
                <a:latin typeface="Times New Roman" panose="02020603050405020304" pitchFamily="18" charset="0"/>
                <a:cs typeface="Times New Roman" panose="02020603050405020304" pitchFamily="18" charset="0"/>
              </a:rPr>
              <a:t>electrorheological</a:t>
            </a:r>
            <a:r>
              <a:rPr lang="en-US" sz="2000" b="1" dirty="0">
                <a:latin typeface="Times New Roman" panose="02020603050405020304" pitchFamily="18" charset="0"/>
                <a:cs typeface="Times New Roman" panose="02020603050405020304" pitchFamily="18" charset="0"/>
              </a:rPr>
              <a:t> (ER) fluids and </a:t>
            </a:r>
            <a:r>
              <a:rPr lang="en-US" sz="2000" b="1" dirty="0" err="1">
                <a:latin typeface="Times New Roman" panose="02020603050405020304" pitchFamily="18" charset="0"/>
                <a:cs typeface="Times New Roman" panose="02020603050405020304" pitchFamily="18" charset="0"/>
              </a:rPr>
              <a:t>magnetorheological</a:t>
            </a:r>
            <a:r>
              <a:rPr lang="en-US" sz="2000" b="1" dirty="0">
                <a:latin typeface="Times New Roman" panose="02020603050405020304" pitchFamily="18" charset="0"/>
                <a:cs typeface="Times New Roman" panose="02020603050405020304" pitchFamily="18" charset="0"/>
              </a:rPr>
              <a:t> (MR) fluids.</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An electric field causes a change in the viscosity of ER fluids, and a magnetic field causes a similar change in MR fluids. The change in viscosity can be used in a variety of applications.</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Composition</a:t>
            </a:r>
            <a:r>
              <a:rPr lang="en-US" sz="2000" dirty="0">
                <a:latin typeface="Times New Roman" panose="02020603050405020304" pitchFamily="18" charset="0"/>
                <a:cs typeface="Times New Roman" panose="02020603050405020304" pitchFamily="18" charset="0"/>
              </a:rPr>
              <a:t> - Both ER and MR fluids consist of a colloidal suspension of particles in a carrier fluid. In the case of ER fluids, the particles are micron-sized dielectric particles, and could be corn starch or some </a:t>
            </a:r>
            <a:r>
              <a:rPr lang="en-US" sz="2000" dirty="0" err="1">
                <a:latin typeface="Times New Roman" panose="02020603050405020304" pitchFamily="18" charset="0"/>
                <a:cs typeface="Times New Roman" panose="02020603050405020304" pitchFamily="18" charset="0"/>
              </a:rPr>
              <a:t>alumino</a:t>
            </a:r>
            <a:r>
              <a:rPr lang="en-US" sz="2000" dirty="0">
                <a:latin typeface="Times New Roman" panose="02020603050405020304" pitchFamily="18" charset="0"/>
                <a:cs typeface="Times New Roman" panose="02020603050405020304" pitchFamily="18" charset="0"/>
              </a:rPr>
              <a:t>-silicate compound. The carrier fluid is electrically non-conducting, and could be mineral oil, silicone oil or paraffin oil. In the case of MR fluids, the properties of the carrier fluid are similar to those of ER fluids. However, the particles must be some ferromagnetic material.</a:t>
            </a:r>
          </a:p>
          <a:p>
            <a:pPr marL="342900" indent="-342900">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11977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8918511" cy="5016758"/>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RHEOLOGICAL FLUIDS </a:t>
            </a: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i="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i="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ENGINEERING MATERIALS</a:t>
            </a:r>
          </a:p>
        </p:txBody>
      </p:sp>
      <p:sp>
        <p:nvSpPr>
          <p:cNvPr id="12" name="TextBox 11"/>
          <p:cNvSpPr txBox="1"/>
          <p:nvPr/>
        </p:nvSpPr>
        <p:spPr>
          <a:xfrm>
            <a:off x="168339" y="1912549"/>
            <a:ext cx="8123405" cy="5016758"/>
          </a:xfrm>
          <a:prstGeom prst="rect">
            <a:avLst/>
          </a:prstGeom>
          <a:noFill/>
        </p:spPr>
        <p:txBody>
          <a:bodyPr wrap="square" rtlCol="0">
            <a:spAutoFit/>
          </a:bodyPr>
          <a:lstStyle/>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In the case of an ER/MR fluid, when an electric/magnetic field is applied, the particles become polarized and attract each other. As a result, chains of particles form in the fluid between the electrodes.</a:t>
            </a:r>
          </a:p>
          <a:p>
            <a:endParaRPr lang="en-US" sz="20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In the absence of a field, the fluid can freely flow across the electrodes in response to an applied pressure gradient, or can be sheared by a relative motion of the electrodes. </a:t>
            </a:r>
          </a:p>
          <a:p>
            <a:pPr marL="285750" indent="-28575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On the application of the field, the fluid flow across the electrodes is impeded by the particle chains. A larger pressure gradient is required to break the chains and maintain the flow of the fluid. As a result, a larger force is required on the electrodes to produce a relative motion between them. </a:t>
            </a:r>
          </a:p>
          <a:p>
            <a:pPr marL="285750" indent="-28575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forming and breaking of the chains results in a significant change in the </a:t>
            </a:r>
            <a:r>
              <a:rPr lang="en-US" sz="2000" b="1" dirty="0">
                <a:latin typeface="Times New Roman" panose="02020603050405020304" pitchFamily="18" charset="0"/>
                <a:cs typeface="Times New Roman" panose="02020603050405020304" pitchFamily="18" charset="0"/>
              </a:rPr>
              <a:t>viscosity</a:t>
            </a:r>
            <a:r>
              <a:rPr lang="en-US" sz="2000" dirty="0">
                <a:latin typeface="Times New Roman" panose="02020603050405020304" pitchFamily="18" charset="0"/>
                <a:cs typeface="Times New Roman" panose="02020603050405020304" pitchFamily="18" charset="0"/>
              </a:rPr>
              <a:t> of the fluid. </a:t>
            </a:r>
          </a:p>
        </p:txBody>
      </p:sp>
      <p:pic>
        <p:nvPicPr>
          <p:cNvPr id="14" name="Picture 13"/>
          <p:cNvPicPr>
            <a:picLocks noChangeAspect="1"/>
          </p:cNvPicPr>
          <p:nvPr/>
        </p:nvPicPr>
        <p:blipFill>
          <a:blip r:embed="rId4"/>
          <a:stretch>
            <a:fillRect/>
          </a:stretch>
        </p:blipFill>
        <p:spPr>
          <a:xfrm>
            <a:off x="8371638" y="2731549"/>
            <a:ext cx="3610203" cy="2614285"/>
          </a:xfrm>
          <a:prstGeom prst="rect">
            <a:avLst/>
          </a:prstGeom>
        </p:spPr>
      </p:pic>
    </p:spTree>
    <p:extLst>
      <p:ext uri="{BB962C8B-B14F-4D97-AF65-F5344CB8AC3E}">
        <p14:creationId xmlns:p14="http://schemas.microsoft.com/office/powerpoint/2010/main" val="477032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DFE3490-CF8C-4FDE-9D71-2170861F2A61}"/>
              </a:ext>
            </a:extLst>
          </p:cNvPr>
          <p:cNvSpPr/>
          <p:nvPr/>
        </p:nvSpPr>
        <p:spPr>
          <a:xfrm>
            <a:off x="598883" y="1906397"/>
            <a:ext cx="7497214" cy="646331"/>
          </a:xfrm>
          <a:prstGeom prst="rect">
            <a:avLst/>
          </a:prstGeom>
        </p:spPr>
        <p:txBody>
          <a:bodyPr wrap="square">
            <a:spAutoFit/>
          </a:bodyPr>
          <a:lstStyle/>
          <a:p>
            <a:r>
              <a:rPr lang="en-US" sz="3600" b="1" cap="all" dirty="0"/>
              <a:t>MECHANICAL ENGINEERING SCIENCE</a:t>
            </a:r>
          </a:p>
        </p:txBody>
      </p:sp>
      <p:sp>
        <p:nvSpPr>
          <p:cNvPr id="13" name="Rectangle 12">
            <a:extLst>
              <a:ext uri="{FF2B5EF4-FFF2-40B4-BE49-F238E27FC236}">
                <a16:creationId xmlns:a16="http://schemas.microsoft.com/office/drawing/2014/main" id="{34CEFAD4-E477-4E46-B5A6-ADB26E6A2863}"/>
              </a:ext>
            </a:extLst>
          </p:cNvPr>
          <p:cNvSpPr/>
          <p:nvPr/>
        </p:nvSpPr>
        <p:spPr>
          <a:xfrm>
            <a:off x="598883" y="2888778"/>
            <a:ext cx="7497214" cy="646331"/>
          </a:xfrm>
          <a:prstGeom prst="rect">
            <a:avLst/>
          </a:prstGeom>
        </p:spPr>
        <p:txBody>
          <a:bodyPr wrap="square">
            <a:spAutoFit/>
          </a:bodyPr>
          <a:lstStyle/>
          <a:p>
            <a:r>
              <a:rPr lang="en-US" sz="3600" b="1" dirty="0">
                <a:solidFill>
                  <a:schemeClr val="accent1">
                    <a:lumMod val="75000"/>
                  </a:schemeClr>
                </a:solidFill>
              </a:rPr>
              <a:t>Chapter 1 – Engineering Materials</a:t>
            </a:r>
            <a:endParaRPr lang="en-IN" sz="3600" b="1" dirty="0">
              <a:solidFill>
                <a:schemeClr val="accent1">
                  <a:lumMod val="75000"/>
                </a:schemeClr>
              </a:solidFill>
            </a:endParaRPr>
          </a:p>
        </p:txBody>
      </p:sp>
      <p:sp>
        <p:nvSpPr>
          <p:cNvPr id="14" name="Rectangle 13">
            <a:extLst>
              <a:ext uri="{FF2B5EF4-FFF2-40B4-BE49-F238E27FC236}">
                <a16:creationId xmlns:a16="http://schemas.microsoft.com/office/drawing/2014/main" id="{585D8B7B-5B60-4808-A096-FB24198F96E9}"/>
              </a:ext>
            </a:extLst>
          </p:cNvPr>
          <p:cNvSpPr/>
          <p:nvPr/>
        </p:nvSpPr>
        <p:spPr>
          <a:xfrm>
            <a:off x="598883" y="5489699"/>
            <a:ext cx="7497214" cy="461665"/>
          </a:xfrm>
          <a:prstGeom prst="rect">
            <a:avLst/>
          </a:prstGeom>
        </p:spPr>
        <p:txBody>
          <a:bodyPr wrap="square">
            <a:spAutoFit/>
          </a:bodyPr>
          <a:lstStyle/>
          <a:p>
            <a:r>
              <a:rPr lang="en-US" sz="2400" b="1" dirty="0"/>
              <a:t>Srinivasa Prasad K S</a:t>
            </a:r>
            <a:endParaRPr lang="en-IN" sz="2400" b="1" dirty="0"/>
          </a:p>
        </p:txBody>
      </p:sp>
      <p:sp>
        <p:nvSpPr>
          <p:cNvPr id="15" name="Rectangle 14">
            <a:extLst>
              <a:ext uri="{FF2B5EF4-FFF2-40B4-BE49-F238E27FC236}">
                <a16:creationId xmlns:a16="http://schemas.microsoft.com/office/drawing/2014/main" id="{743662B4-0C28-4203-AEB1-4CC1644B8226}"/>
              </a:ext>
            </a:extLst>
          </p:cNvPr>
          <p:cNvSpPr/>
          <p:nvPr/>
        </p:nvSpPr>
        <p:spPr>
          <a:xfrm>
            <a:off x="598883" y="5887304"/>
            <a:ext cx="7497214" cy="400110"/>
          </a:xfrm>
          <a:prstGeom prst="rect">
            <a:avLst/>
          </a:prstGeom>
        </p:spPr>
        <p:txBody>
          <a:bodyPr wrap="square">
            <a:spAutoFit/>
          </a:bodyPr>
          <a:lstStyle/>
          <a:p>
            <a:r>
              <a:rPr lang="en-US" sz="2000" dirty="0"/>
              <a:t>Department of Mechanical Engineering</a:t>
            </a:r>
            <a:endParaRPr lang="en-IN" sz="2000" dirty="0"/>
          </a:p>
        </p:txBody>
      </p:sp>
      <p:grpSp>
        <p:nvGrpSpPr>
          <p:cNvPr id="20" name="Group 19">
            <a:extLst>
              <a:ext uri="{FF2B5EF4-FFF2-40B4-BE49-F238E27FC236}">
                <a16:creationId xmlns:a16="http://schemas.microsoft.com/office/drawing/2014/main" id="{87008925-27BE-4F37-8F3C-D51A4CE1017D}"/>
              </a:ext>
            </a:extLst>
          </p:cNvPr>
          <p:cNvGrpSpPr/>
          <p:nvPr/>
        </p:nvGrpSpPr>
        <p:grpSpPr>
          <a:xfrm>
            <a:off x="313844" y="5489699"/>
            <a:ext cx="1066895" cy="1078155"/>
            <a:chOff x="313844" y="5489699"/>
            <a:chExt cx="1066895" cy="1078155"/>
          </a:xfrm>
          <a:solidFill>
            <a:schemeClr val="accent2">
              <a:lumMod val="60000"/>
              <a:lumOff val="40000"/>
            </a:schemeClr>
          </a:solidFill>
        </p:grpSpPr>
        <p:sp>
          <p:nvSpPr>
            <p:cNvPr id="24" name="Rectangle 23">
              <a:extLst>
                <a:ext uri="{FF2B5EF4-FFF2-40B4-BE49-F238E27FC236}">
                  <a16:creationId xmlns:a16="http://schemas.microsoft.com/office/drawing/2014/main" id="{D05F1195-3C1E-433F-AC45-B08B7F507642}"/>
                </a:ext>
              </a:extLst>
            </p:cNvPr>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4DA4F79B-7A52-499C-A65E-A51F3EDF5C3E}"/>
                </a:ext>
              </a:extLst>
            </p:cNvPr>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6" name="Straight Connector 15">
            <a:extLst>
              <a:ext uri="{FF2B5EF4-FFF2-40B4-BE49-F238E27FC236}">
                <a16:creationId xmlns:a16="http://schemas.microsoft.com/office/drawing/2014/main" id="{DD6B6443-C2DA-47C3-A986-5EE935046CC9}"/>
              </a:ext>
            </a:extLst>
          </p:cNvPr>
          <p:cNvCxnSpPr>
            <a:cxnSpLocks/>
          </p:cNvCxnSpPr>
          <p:nvPr/>
        </p:nvCxnSpPr>
        <p:spPr>
          <a:xfrm flipV="1">
            <a:off x="0" y="2596822"/>
            <a:ext cx="7904054" cy="68537"/>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8449" y="0"/>
            <a:ext cx="1533525" cy="1533525"/>
          </a:xfrm>
          <a:prstGeom prst="rect">
            <a:avLst/>
          </a:prstGeom>
        </p:spPr>
      </p:pic>
    </p:spTree>
    <p:extLst>
      <p:ext uri="{BB962C8B-B14F-4D97-AF65-F5344CB8AC3E}">
        <p14:creationId xmlns:p14="http://schemas.microsoft.com/office/powerpoint/2010/main" val="884768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8918511" cy="5016758"/>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RHEOLOGICAL FLUIDS </a:t>
            </a: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i="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i="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ENGINEERING MATERIALS</a:t>
            </a:r>
          </a:p>
        </p:txBody>
      </p:sp>
      <p:sp>
        <p:nvSpPr>
          <p:cNvPr id="12" name="TextBox 11"/>
          <p:cNvSpPr txBox="1"/>
          <p:nvPr/>
        </p:nvSpPr>
        <p:spPr>
          <a:xfrm>
            <a:off x="168339" y="1912549"/>
            <a:ext cx="8123405" cy="3785652"/>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Applications</a:t>
            </a:r>
            <a:r>
              <a:rPr lang="en-IN" sz="2000" b="1" dirty="0">
                <a:solidFill>
                  <a:srgbClr val="FF0000"/>
                </a:solidFill>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controllable dampers, </a:t>
            </a:r>
          </a:p>
          <a:p>
            <a:r>
              <a:rPr lang="en-US" sz="2000" dirty="0">
                <a:latin typeface="Times New Roman" panose="02020603050405020304" pitchFamily="18" charset="0"/>
                <a:cs typeface="Times New Roman" panose="02020603050405020304" pitchFamily="18" charset="0"/>
              </a:rPr>
              <a:t>clutches, </a:t>
            </a:r>
          </a:p>
          <a:p>
            <a:r>
              <a:rPr lang="en-US" sz="2000" dirty="0">
                <a:latin typeface="Times New Roman" panose="02020603050405020304" pitchFamily="18" charset="0"/>
                <a:cs typeface="Times New Roman" panose="02020603050405020304" pitchFamily="18" charset="0"/>
              </a:rPr>
              <a:t>suspension shock absorbers,</a:t>
            </a:r>
          </a:p>
          <a:p>
            <a:r>
              <a:rPr lang="en-US" sz="2000" dirty="0">
                <a:latin typeface="Times New Roman" panose="02020603050405020304" pitchFamily="18" charset="0"/>
                <a:cs typeface="Times New Roman" panose="02020603050405020304" pitchFamily="18" charset="0"/>
              </a:rPr>
              <a:t>valves, </a:t>
            </a:r>
          </a:p>
          <a:p>
            <a:r>
              <a:rPr lang="en-US" sz="2000" dirty="0">
                <a:latin typeface="Times New Roman" panose="02020603050405020304" pitchFamily="18" charset="0"/>
                <a:cs typeface="Times New Roman" panose="02020603050405020304" pitchFamily="18" charset="0"/>
              </a:rPr>
              <a:t>brakes,</a:t>
            </a:r>
          </a:p>
          <a:p>
            <a:r>
              <a:rPr lang="en-US" sz="2000" dirty="0">
                <a:latin typeface="Times New Roman" panose="02020603050405020304" pitchFamily="18" charset="0"/>
                <a:cs typeface="Times New Roman" panose="02020603050405020304" pitchFamily="18" charset="0"/>
              </a:rPr>
              <a:t>prosthetic devices, </a:t>
            </a:r>
          </a:p>
          <a:p>
            <a:r>
              <a:rPr lang="en-US" sz="2000" dirty="0">
                <a:latin typeface="Times New Roman" panose="02020603050405020304" pitchFamily="18" charset="0"/>
                <a:cs typeface="Times New Roman" panose="02020603050405020304" pitchFamily="18" charset="0"/>
              </a:rPr>
              <a:t>traversing mechanisms, </a:t>
            </a:r>
          </a:p>
          <a:p>
            <a:r>
              <a:rPr lang="en-US" sz="2000" dirty="0">
                <a:latin typeface="Times New Roman" panose="02020603050405020304" pitchFamily="18" charset="0"/>
                <a:cs typeface="Times New Roman" panose="02020603050405020304" pitchFamily="18" charset="0"/>
              </a:rPr>
              <a:t>torque transfer devices,</a:t>
            </a:r>
          </a:p>
          <a:p>
            <a:r>
              <a:rPr lang="en-US" sz="2000" dirty="0">
                <a:latin typeface="Times New Roman" panose="02020603050405020304" pitchFamily="18" charset="0"/>
                <a:cs typeface="Times New Roman" panose="02020603050405020304" pitchFamily="18" charset="0"/>
              </a:rPr>
              <a:t>engine mounts and robotic arms.</a:t>
            </a:r>
            <a:endParaRPr lang="en-IN" sz="2000" b="1" dirty="0">
              <a:solidFill>
                <a:srgbClr val="FF0000"/>
              </a:solidFill>
              <a:latin typeface="Times New Roman" panose="02020603050405020304" pitchFamily="18" charset="0"/>
              <a:cs typeface="Times New Roman" panose="02020603050405020304" pitchFamily="18" charset="0"/>
            </a:endParaRPr>
          </a:p>
          <a:p>
            <a:endParaRPr lang="en-IN" sz="2000" b="1" dirty="0">
              <a:solidFill>
                <a:srgbClr val="FF0000"/>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0623" y="1513221"/>
            <a:ext cx="5023552" cy="2945822"/>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7098" y="4361785"/>
            <a:ext cx="4333875" cy="2466975"/>
          </a:xfrm>
          <a:prstGeom prst="rect">
            <a:avLst/>
          </a:prstGeom>
        </p:spPr>
      </p:pic>
    </p:spTree>
    <p:extLst>
      <p:ext uri="{BB962C8B-B14F-4D97-AF65-F5344CB8AC3E}">
        <p14:creationId xmlns:p14="http://schemas.microsoft.com/office/powerpoint/2010/main" val="306249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8918511" cy="5016758"/>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MAGNETOSTRICTIVE MATERIAL </a:t>
            </a: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i="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i="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ENGINEERING MATERIALS</a:t>
            </a:r>
          </a:p>
        </p:txBody>
      </p:sp>
      <p:sp>
        <p:nvSpPr>
          <p:cNvPr id="12" name="TextBox 11"/>
          <p:cNvSpPr txBox="1"/>
          <p:nvPr/>
        </p:nvSpPr>
        <p:spPr>
          <a:xfrm>
            <a:off x="168339" y="1912549"/>
            <a:ext cx="9404286" cy="3170099"/>
          </a:xfrm>
          <a:prstGeom prst="rect">
            <a:avLst/>
          </a:prstGeom>
          <a:noFill/>
        </p:spPr>
        <p:txBody>
          <a:bodyPr wrap="square" rtlCol="0">
            <a:spAutoFit/>
          </a:bodyPr>
          <a:lstStyle/>
          <a:p>
            <a:pPr marL="342900" indent="-342900">
              <a:buFont typeface="Wingdings" panose="05000000000000000000" pitchFamily="2" charset="2"/>
              <a:buChar char="Ø"/>
            </a:pPr>
            <a:r>
              <a:rPr lang="en-US" sz="2000" dirty="0" err="1">
                <a:latin typeface="Times New Roman" panose="02020603050405020304" pitchFamily="18" charset="0"/>
                <a:cs typeface="Times New Roman" panose="02020603050405020304" pitchFamily="18" charset="0"/>
              </a:rPr>
              <a:t>Magnetostrictives</a:t>
            </a:r>
            <a:r>
              <a:rPr lang="en-US" sz="2000" dirty="0">
                <a:latin typeface="Times New Roman" panose="02020603050405020304" pitchFamily="18" charset="0"/>
                <a:cs typeface="Times New Roman" panose="02020603050405020304" pitchFamily="18" charset="0"/>
              </a:rPr>
              <a:t> are active materials that exhibit magneto mechanical  coupling.</a:t>
            </a:r>
          </a:p>
          <a:p>
            <a:pPr marL="342900" indent="-3429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materials undergo a change in dimensions in response to an applied magnetic field. The induced strain depends only on the magnitude of the applied field, and is independent of its polarity.</a:t>
            </a:r>
          </a:p>
          <a:p>
            <a:pPr marL="342900" indent="-3429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Example for </a:t>
            </a:r>
            <a:r>
              <a:rPr lang="en-US" sz="2000" dirty="0" err="1">
                <a:latin typeface="Times New Roman" panose="02020603050405020304" pitchFamily="18" charset="0"/>
                <a:cs typeface="Times New Roman" panose="02020603050405020304" pitchFamily="18" charset="0"/>
              </a:rPr>
              <a:t>magnetostricitve</a:t>
            </a:r>
            <a:r>
              <a:rPr lang="en-US" sz="2000" dirty="0">
                <a:latin typeface="Times New Roman" panose="02020603050405020304" pitchFamily="18" charset="0"/>
                <a:cs typeface="Times New Roman" panose="02020603050405020304" pitchFamily="18" charset="0"/>
              </a:rPr>
              <a:t> material – </a:t>
            </a:r>
            <a:r>
              <a:rPr lang="en-US" sz="2000" b="1" dirty="0" err="1">
                <a:latin typeface="Times New Roman" panose="02020603050405020304" pitchFamily="18" charset="0"/>
                <a:cs typeface="Times New Roman" panose="02020603050405020304" pitchFamily="18" charset="0"/>
              </a:rPr>
              <a:t>Terfenol</a:t>
            </a:r>
            <a:r>
              <a:rPr lang="en-US" sz="2000" b="1" dirty="0">
                <a:latin typeface="Times New Roman" panose="02020603050405020304" pitchFamily="18" charset="0"/>
                <a:cs typeface="Times New Roman" panose="02020603050405020304" pitchFamily="18" charset="0"/>
              </a:rPr>
              <a:t> – D </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Ter</a:t>
            </a:r>
            <a:r>
              <a:rPr lang="en-US" sz="2000" dirty="0">
                <a:latin typeface="Times New Roman" panose="02020603050405020304" pitchFamily="18" charset="0"/>
                <a:cs typeface="Times New Roman" panose="02020603050405020304" pitchFamily="18" charset="0"/>
              </a:rPr>
              <a:t> for Terbium, Fe for Ferrous, NOL for Naval Ordnance Laboratory, and D for Dysprosium)</a:t>
            </a:r>
          </a:p>
          <a:p>
            <a:endParaRPr lang="en-IN" sz="2000" b="1" dirty="0">
              <a:solidFill>
                <a:srgbClr val="FF0000"/>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14" name="Picture 13"/>
          <p:cNvPicPr>
            <a:picLocks noChangeAspect="1"/>
          </p:cNvPicPr>
          <p:nvPr/>
        </p:nvPicPr>
        <p:blipFill>
          <a:blip r:embed="rId4"/>
          <a:stretch>
            <a:fillRect/>
          </a:stretch>
        </p:blipFill>
        <p:spPr>
          <a:xfrm>
            <a:off x="1617013" y="4579855"/>
            <a:ext cx="6021161" cy="2143125"/>
          </a:xfrm>
          <a:prstGeom prst="rect">
            <a:avLst/>
          </a:prstGeom>
        </p:spPr>
      </p:pic>
    </p:spTree>
    <p:extLst>
      <p:ext uri="{BB962C8B-B14F-4D97-AF65-F5344CB8AC3E}">
        <p14:creationId xmlns:p14="http://schemas.microsoft.com/office/powerpoint/2010/main" val="2951231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8918511" cy="5016758"/>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MAGNETOSTRICTIVE MATERIAL </a:t>
            </a: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i="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i="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b="1" dirty="0">
              <a:latin typeface="Times New Roman" panose="02020603050405020304" pitchFamily="18" charset="0"/>
              <a:cs typeface="Times New Roman" panose="02020603050405020304" pitchFamily="18" charset="0"/>
            </a:endParaRPr>
          </a:p>
          <a:p>
            <a:pPr algn="just"/>
            <a:r>
              <a:rPr lang="en-US" sz="2000" b="1" dirty="0">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ENGINEERING MATERIALS</a:t>
            </a:r>
          </a:p>
        </p:txBody>
      </p:sp>
      <p:sp>
        <p:nvSpPr>
          <p:cNvPr id="12" name="TextBox 11"/>
          <p:cNvSpPr txBox="1"/>
          <p:nvPr/>
        </p:nvSpPr>
        <p:spPr>
          <a:xfrm>
            <a:off x="168339" y="1912549"/>
            <a:ext cx="9404286" cy="1938992"/>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Applications</a:t>
            </a:r>
            <a:r>
              <a:rPr lang="en-US" sz="2000" dirty="0">
                <a:latin typeface="Times New Roman" panose="02020603050405020304" pitchFamily="18" charset="0"/>
                <a:cs typeface="Times New Roman" panose="02020603050405020304" pitchFamily="18" charset="0"/>
              </a:rPr>
              <a:t> – </a:t>
            </a:r>
          </a:p>
          <a:p>
            <a:r>
              <a:rPr lang="en-US" sz="2000" dirty="0">
                <a:latin typeface="Times New Roman" panose="02020603050405020304" pitchFamily="18" charset="0"/>
                <a:cs typeface="Times New Roman" panose="02020603050405020304" pitchFamily="18" charset="0"/>
              </a:rPr>
              <a:t>Sensors</a:t>
            </a:r>
          </a:p>
          <a:p>
            <a:r>
              <a:rPr lang="en-US" sz="2000" dirty="0">
                <a:latin typeface="Times New Roman" panose="02020603050405020304" pitchFamily="18" charset="0"/>
                <a:cs typeface="Times New Roman" panose="02020603050405020304" pitchFamily="18" charset="0"/>
              </a:rPr>
              <a:t>Actuators - Low frequency, high power sonar applications</a:t>
            </a:r>
          </a:p>
          <a:p>
            <a:r>
              <a:rPr lang="en-US" sz="2000" dirty="0">
                <a:latin typeface="Times New Roman" panose="02020603050405020304" pitchFamily="18" charset="0"/>
                <a:cs typeface="Times New Roman" panose="02020603050405020304" pitchFamily="18" charset="0"/>
              </a:rPr>
              <a:t>                     Motion generation against external loads</a:t>
            </a:r>
          </a:p>
          <a:p>
            <a:r>
              <a:rPr lang="en-US" sz="2000" dirty="0">
                <a:latin typeface="Times New Roman" panose="02020603050405020304" pitchFamily="18" charset="0"/>
                <a:cs typeface="Times New Roman" panose="02020603050405020304" pitchFamily="18" charset="0"/>
              </a:rPr>
              <a:t>                     Ultrasonic applications</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0482" y="2012481"/>
            <a:ext cx="5091112" cy="3093558"/>
          </a:xfrm>
          <a:prstGeom prst="rect">
            <a:avLst/>
          </a:prstGeom>
        </p:spPr>
      </p:pic>
    </p:spTree>
    <p:extLst>
      <p:ext uri="{BB962C8B-B14F-4D97-AF65-F5344CB8AC3E}">
        <p14:creationId xmlns:p14="http://schemas.microsoft.com/office/powerpoint/2010/main" val="36701206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DFE3490-CF8C-4FDE-9D71-2170861F2A61}"/>
              </a:ext>
            </a:extLst>
          </p:cNvPr>
          <p:cNvSpPr/>
          <p:nvPr/>
        </p:nvSpPr>
        <p:spPr>
          <a:xfrm>
            <a:off x="598883" y="1906397"/>
            <a:ext cx="7497214" cy="646331"/>
          </a:xfrm>
          <a:prstGeom prst="rect">
            <a:avLst/>
          </a:prstGeom>
        </p:spPr>
        <p:txBody>
          <a:bodyPr wrap="square">
            <a:spAutoFit/>
          </a:bodyPr>
          <a:lstStyle/>
          <a:p>
            <a:r>
              <a:rPr lang="en-US" sz="3600" b="1" cap="all" dirty="0"/>
              <a:t>MECHANICAL ENGINEERING SCIENCE</a:t>
            </a:r>
          </a:p>
        </p:txBody>
      </p:sp>
      <p:sp>
        <p:nvSpPr>
          <p:cNvPr id="13" name="Rectangle 12">
            <a:extLst>
              <a:ext uri="{FF2B5EF4-FFF2-40B4-BE49-F238E27FC236}">
                <a16:creationId xmlns:a16="http://schemas.microsoft.com/office/drawing/2014/main" id="{34CEFAD4-E477-4E46-B5A6-ADB26E6A2863}"/>
              </a:ext>
            </a:extLst>
          </p:cNvPr>
          <p:cNvSpPr/>
          <p:nvPr/>
        </p:nvSpPr>
        <p:spPr>
          <a:xfrm>
            <a:off x="598883" y="2888778"/>
            <a:ext cx="7497214" cy="646331"/>
          </a:xfrm>
          <a:prstGeom prst="rect">
            <a:avLst/>
          </a:prstGeom>
        </p:spPr>
        <p:txBody>
          <a:bodyPr wrap="square">
            <a:spAutoFit/>
          </a:bodyPr>
          <a:lstStyle/>
          <a:p>
            <a:r>
              <a:rPr lang="en-US" sz="3600" b="1" dirty="0">
                <a:solidFill>
                  <a:schemeClr val="accent1">
                    <a:lumMod val="75000"/>
                  </a:schemeClr>
                </a:solidFill>
              </a:rPr>
              <a:t>Chapter 2 – Stress and Strain</a:t>
            </a:r>
            <a:endParaRPr lang="en-IN" sz="3600" b="1" dirty="0">
              <a:solidFill>
                <a:schemeClr val="accent1">
                  <a:lumMod val="75000"/>
                </a:schemeClr>
              </a:solidFill>
            </a:endParaRPr>
          </a:p>
        </p:txBody>
      </p:sp>
      <p:sp>
        <p:nvSpPr>
          <p:cNvPr id="14" name="Rectangle 13">
            <a:extLst>
              <a:ext uri="{FF2B5EF4-FFF2-40B4-BE49-F238E27FC236}">
                <a16:creationId xmlns:a16="http://schemas.microsoft.com/office/drawing/2014/main" id="{585D8B7B-5B60-4808-A096-FB24198F96E9}"/>
              </a:ext>
            </a:extLst>
          </p:cNvPr>
          <p:cNvSpPr/>
          <p:nvPr/>
        </p:nvSpPr>
        <p:spPr>
          <a:xfrm>
            <a:off x="598883" y="5489699"/>
            <a:ext cx="7497214" cy="461665"/>
          </a:xfrm>
          <a:prstGeom prst="rect">
            <a:avLst/>
          </a:prstGeom>
        </p:spPr>
        <p:txBody>
          <a:bodyPr wrap="square">
            <a:spAutoFit/>
          </a:bodyPr>
          <a:lstStyle/>
          <a:p>
            <a:r>
              <a:rPr lang="en-US" sz="2400" b="1" dirty="0"/>
              <a:t>Srinivasa Prasad K S</a:t>
            </a:r>
            <a:endParaRPr lang="en-IN" sz="2400" b="1" dirty="0"/>
          </a:p>
        </p:txBody>
      </p:sp>
      <p:sp>
        <p:nvSpPr>
          <p:cNvPr id="15" name="Rectangle 14">
            <a:extLst>
              <a:ext uri="{FF2B5EF4-FFF2-40B4-BE49-F238E27FC236}">
                <a16:creationId xmlns:a16="http://schemas.microsoft.com/office/drawing/2014/main" id="{743662B4-0C28-4203-AEB1-4CC1644B8226}"/>
              </a:ext>
            </a:extLst>
          </p:cNvPr>
          <p:cNvSpPr/>
          <p:nvPr/>
        </p:nvSpPr>
        <p:spPr>
          <a:xfrm>
            <a:off x="598883" y="5887304"/>
            <a:ext cx="7497214" cy="400110"/>
          </a:xfrm>
          <a:prstGeom prst="rect">
            <a:avLst/>
          </a:prstGeom>
        </p:spPr>
        <p:txBody>
          <a:bodyPr wrap="square">
            <a:spAutoFit/>
          </a:bodyPr>
          <a:lstStyle/>
          <a:p>
            <a:r>
              <a:rPr lang="en-US" sz="2000" dirty="0"/>
              <a:t>Department of Mechanical Engineering</a:t>
            </a:r>
            <a:endParaRPr lang="en-IN" sz="2000" dirty="0"/>
          </a:p>
        </p:txBody>
      </p:sp>
      <p:grpSp>
        <p:nvGrpSpPr>
          <p:cNvPr id="20" name="Group 19">
            <a:extLst>
              <a:ext uri="{FF2B5EF4-FFF2-40B4-BE49-F238E27FC236}">
                <a16:creationId xmlns:a16="http://schemas.microsoft.com/office/drawing/2014/main" id="{87008925-27BE-4F37-8F3C-D51A4CE1017D}"/>
              </a:ext>
            </a:extLst>
          </p:cNvPr>
          <p:cNvGrpSpPr/>
          <p:nvPr/>
        </p:nvGrpSpPr>
        <p:grpSpPr>
          <a:xfrm>
            <a:off x="313844" y="5489699"/>
            <a:ext cx="1066895" cy="1078155"/>
            <a:chOff x="313844" y="5489699"/>
            <a:chExt cx="1066895" cy="1078155"/>
          </a:xfrm>
          <a:solidFill>
            <a:schemeClr val="accent2">
              <a:lumMod val="60000"/>
              <a:lumOff val="40000"/>
            </a:schemeClr>
          </a:solidFill>
        </p:grpSpPr>
        <p:sp>
          <p:nvSpPr>
            <p:cNvPr id="24" name="Rectangle 23">
              <a:extLst>
                <a:ext uri="{FF2B5EF4-FFF2-40B4-BE49-F238E27FC236}">
                  <a16:creationId xmlns:a16="http://schemas.microsoft.com/office/drawing/2014/main" id="{D05F1195-3C1E-433F-AC45-B08B7F507642}"/>
                </a:ext>
              </a:extLst>
            </p:cNvPr>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4DA4F79B-7A52-499C-A65E-A51F3EDF5C3E}"/>
                </a:ext>
              </a:extLst>
            </p:cNvPr>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6" name="Straight Connector 15">
            <a:extLst>
              <a:ext uri="{FF2B5EF4-FFF2-40B4-BE49-F238E27FC236}">
                <a16:creationId xmlns:a16="http://schemas.microsoft.com/office/drawing/2014/main" id="{DD6B6443-C2DA-47C3-A986-5EE935046CC9}"/>
              </a:ext>
            </a:extLst>
          </p:cNvPr>
          <p:cNvCxnSpPr>
            <a:cxnSpLocks/>
          </p:cNvCxnSpPr>
          <p:nvPr/>
        </p:nvCxnSpPr>
        <p:spPr>
          <a:xfrm flipV="1">
            <a:off x="0" y="2596822"/>
            <a:ext cx="7904054" cy="68537"/>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8449" y="0"/>
            <a:ext cx="1533525" cy="1533525"/>
          </a:xfrm>
          <a:prstGeom prst="rect">
            <a:avLst/>
          </a:prstGeom>
        </p:spPr>
      </p:pic>
    </p:spTree>
    <p:extLst>
      <p:ext uri="{BB962C8B-B14F-4D97-AF65-F5344CB8AC3E}">
        <p14:creationId xmlns:p14="http://schemas.microsoft.com/office/powerpoint/2010/main" val="369237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10947336" cy="5940088"/>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INTRODUCTION TO MECHANICS OF MATERIALS</a:t>
            </a:r>
          </a:p>
          <a:p>
            <a:pPr algn="just"/>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Mechanics of materials </a:t>
            </a:r>
            <a:r>
              <a:rPr lang="en-US" sz="2000" dirty="0">
                <a:latin typeface="Times New Roman" panose="02020603050405020304" pitchFamily="18" charset="0"/>
                <a:cs typeface="Times New Roman" panose="02020603050405020304" pitchFamily="18" charset="0"/>
              </a:rPr>
              <a:t>is a branch of applied mechanics that deals with the behavior of solid bodies subjected to various types of loading. Other names for this field of study are </a:t>
            </a:r>
            <a:r>
              <a:rPr lang="en-US" sz="2000" b="1" dirty="0">
                <a:latin typeface="Times New Roman" panose="02020603050405020304" pitchFamily="18" charset="0"/>
                <a:cs typeface="Times New Roman" panose="02020603050405020304" pitchFamily="18" charset="0"/>
              </a:rPr>
              <a:t>strength of materials </a:t>
            </a:r>
            <a:r>
              <a:rPr lang="en-US" sz="2000" dirty="0">
                <a:latin typeface="Times New Roman" panose="02020603050405020304" pitchFamily="18" charset="0"/>
                <a:cs typeface="Times New Roman" panose="02020603050405020304" pitchFamily="18" charset="0"/>
              </a:rPr>
              <a:t>and </a:t>
            </a:r>
            <a:r>
              <a:rPr lang="en-US" sz="2000" b="1" dirty="0">
                <a:latin typeface="Times New Roman" panose="02020603050405020304" pitchFamily="18" charset="0"/>
                <a:cs typeface="Times New Roman" panose="02020603050405020304" pitchFamily="18" charset="0"/>
              </a:rPr>
              <a:t>mechanics of deformable bodies</a:t>
            </a:r>
            <a:r>
              <a:rPr lang="en-US" sz="2000" dirty="0">
                <a:latin typeface="Times New Roman" panose="02020603050405020304" pitchFamily="18" charset="0"/>
                <a:cs typeface="Times New Roman" panose="02020603050405020304" pitchFamily="18" charset="0"/>
              </a:rPr>
              <a:t>.</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principal objective of mechanics of materials is to determine the </a:t>
            </a:r>
            <a:r>
              <a:rPr lang="en-US" sz="2000" b="1" dirty="0">
                <a:latin typeface="Times New Roman" panose="02020603050405020304" pitchFamily="18" charset="0"/>
                <a:cs typeface="Times New Roman" panose="02020603050405020304" pitchFamily="18" charset="0"/>
              </a:rPr>
              <a:t>stresses, strains, and displacements</a:t>
            </a:r>
            <a:r>
              <a:rPr lang="en-US" sz="2000" dirty="0">
                <a:latin typeface="Times New Roman" panose="02020603050405020304" pitchFamily="18" charset="0"/>
                <a:cs typeface="Times New Roman" panose="02020603050405020304" pitchFamily="18" charset="0"/>
              </a:rPr>
              <a:t> in structures and their components due to the loads acting on them. If we can find these quantities for all values of the loads up to the loads that cause failure, we will have a complete picture of the mechanical behavior of these structures.</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An understanding of mechanical behavior is essential for the safe design of all types of structures, whether airplanes and antennas, buildings and bridges, machines and motors, or ships and spacecraft. That is why mechanics of materials is a basic subject in so many engineering fields.</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endParaRPr lang="en-IN"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STRESS AND STRAIN</a:t>
            </a:r>
          </a:p>
        </p:txBody>
      </p:sp>
    </p:spTree>
    <p:extLst>
      <p:ext uri="{BB962C8B-B14F-4D97-AF65-F5344CB8AC3E}">
        <p14:creationId xmlns:p14="http://schemas.microsoft.com/office/powerpoint/2010/main" val="11728727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6518211" cy="6247864"/>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NORMAL STRESS AND STRAIN</a:t>
            </a:r>
          </a:p>
          <a:p>
            <a:pPr algn="just"/>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most fundamental concepts in mechanics of materials are stress and strain. These concepts can be illustrated in their most elementary form by considering a prismatic bar subjected to axial forces.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 </a:t>
            </a:r>
            <a:r>
              <a:rPr lang="en-US" sz="2000" b="1" i="1" dirty="0">
                <a:latin typeface="Times New Roman" panose="02020603050405020304" pitchFamily="18" charset="0"/>
                <a:cs typeface="Times New Roman" panose="02020603050405020304" pitchFamily="18" charset="0"/>
              </a:rPr>
              <a:t>prismatic bar </a:t>
            </a:r>
            <a:r>
              <a:rPr lang="en-US" sz="2000" dirty="0">
                <a:latin typeface="Times New Roman" panose="02020603050405020304" pitchFamily="18" charset="0"/>
                <a:cs typeface="Times New Roman" panose="02020603050405020304" pitchFamily="18" charset="0"/>
              </a:rPr>
              <a:t>is a straight structural member having the same cross section throughout its length, and an axial force is a load directed along the axis of the member, resulting in either tension or compression in the bar.</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Examples are the tow bar, a prismatic member in tension; the landing gear strut, a member in compression; the members of a bridge truss, wing struts in small airplanes etc.</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endParaRPr lang="en-IN"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STRESS AND STRAIN</a:t>
            </a: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15250" y="1513221"/>
            <a:ext cx="2688140" cy="2016105"/>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5250" y="5236551"/>
            <a:ext cx="2643188" cy="1486793"/>
          </a:xfrm>
          <a:prstGeom prst="rect">
            <a:avLst/>
          </a:prstGeom>
        </p:spPr>
      </p:pic>
      <p:pic>
        <p:nvPicPr>
          <p:cNvPr id="6" name="Picture 5"/>
          <p:cNvPicPr>
            <a:picLocks noChangeAspect="1"/>
          </p:cNvPicPr>
          <p:nvPr/>
        </p:nvPicPr>
        <p:blipFill>
          <a:blip r:embed="rId6"/>
          <a:stretch>
            <a:fillRect/>
          </a:stretch>
        </p:blipFill>
        <p:spPr>
          <a:xfrm>
            <a:off x="7648629" y="3676650"/>
            <a:ext cx="2825153" cy="1412577"/>
          </a:xfrm>
          <a:prstGeom prst="rect">
            <a:avLst/>
          </a:prstGeom>
        </p:spPr>
      </p:pic>
    </p:spTree>
    <p:extLst>
      <p:ext uri="{BB962C8B-B14F-4D97-AF65-F5344CB8AC3E}">
        <p14:creationId xmlns:p14="http://schemas.microsoft.com/office/powerpoint/2010/main" val="3994779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8" y="1343779"/>
            <a:ext cx="8875649" cy="5940088"/>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NORMAL STRESS AND STRAIN</a:t>
            </a:r>
          </a:p>
          <a:p>
            <a:pPr algn="just"/>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Consider a bar subjected to equal and opposite tensile forces of magnitude P. </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internal actions in the bar are exposed if we make an imaginary cut through the bar at section </a:t>
            </a:r>
            <a:r>
              <a:rPr lang="en-US" sz="2000" dirty="0" err="1">
                <a:latin typeface="Times New Roman" panose="02020603050405020304" pitchFamily="18" charset="0"/>
                <a:cs typeface="Times New Roman" panose="02020603050405020304" pitchFamily="18" charset="0"/>
              </a:rPr>
              <a:t>mn</a:t>
            </a:r>
            <a:r>
              <a:rPr lang="en-US" sz="2000" dirty="0">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If we consider the equilibrium of either the left part or the right part at section </a:t>
            </a:r>
            <a:r>
              <a:rPr lang="en-US" sz="2000" dirty="0" err="1">
                <a:latin typeface="Times New Roman" panose="02020603050405020304" pitchFamily="18" charset="0"/>
                <a:cs typeface="Times New Roman" panose="02020603050405020304" pitchFamily="18" charset="0"/>
              </a:rPr>
              <a:t>mn</a:t>
            </a:r>
            <a:r>
              <a:rPr lang="en-US" sz="2000" dirty="0">
                <a:latin typeface="Times New Roman" panose="02020603050405020304" pitchFamily="18" charset="0"/>
                <a:cs typeface="Times New Roman" panose="02020603050405020304" pitchFamily="18" charset="0"/>
              </a:rPr>
              <a:t>, taken as a free body, we observe that the resultant of the </a:t>
            </a:r>
            <a:r>
              <a:rPr lang="en-US" sz="2000" b="1" i="1" dirty="0">
                <a:latin typeface="Times New Roman" panose="02020603050405020304" pitchFamily="18" charset="0"/>
                <a:cs typeface="Times New Roman" panose="02020603050405020304" pitchFamily="18" charset="0"/>
              </a:rPr>
              <a:t>internal resisting forces </a:t>
            </a:r>
            <a:r>
              <a:rPr lang="en-US" sz="2000" dirty="0">
                <a:latin typeface="Times New Roman" panose="02020603050405020304" pitchFamily="18" charset="0"/>
                <a:cs typeface="Times New Roman" panose="02020603050405020304" pitchFamily="18" charset="0"/>
              </a:rPr>
              <a:t>acting on the section must be equal to P and they may be assumed to be uniformly distributed over the whole area of the cross – section.</a:t>
            </a: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b="1" i="1" dirty="0">
                <a:latin typeface="Times New Roman" panose="02020603050405020304" pitchFamily="18" charset="0"/>
                <a:cs typeface="Times New Roman" panose="02020603050405020304" pitchFamily="18" charset="0"/>
              </a:rPr>
              <a:t>The average intensity of these distributed forces is equal to the force per unit area and is called stress denoted by the Greek letter </a:t>
            </a:r>
            <a:r>
              <a:rPr lang="el-GR" sz="2000" b="1" i="1" dirty="0">
                <a:latin typeface="Times New Roman" panose="02020603050405020304" pitchFamily="18" charset="0"/>
                <a:cs typeface="Times New Roman" panose="02020603050405020304" pitchFamily="18" charset="0"/>
              </a:rPr>
              <a:t>σ</a:t>
            </a:r>
            <a:r>
              <a:rPr lang="en-US" sz="2000" b="1" i="1" dirty="0">
                <a:latin typeface="Times New Roman" panose="02020603050405020304" pitchFamily="18" charset="0"/>
                <a:cs typeface="Times New Roman" panose="02020603050405020304" pitchFamily="18" charset="0"/>
              </a:rPr>
              <a:t>.</a:t>
            </a:r>
          </a:p>
          <a:p>
            <a:pPr marL="342900" indent="-342900" algn="just">
              <a:buFont typeface="Wingdings" panose="05000000000000000000" pitchFamily="2" charset="2"/>
              <a:buChar char="Ø"/>
            </a:pPr>
            <a:endParaRPr lang="en-US" sz="2000" b="1" i="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b="1" i="1" dirty="0">
              <a:latin typeface="Times New Roman" panose="02020603050405020304" pitchFamily="18" charset="0"/>
              <a:cs typeface="Times New Roman" panose="02020603050405020304" pitchFamily="18" charset="0"/>
            </a:endParaRPr>
          </a:p>
          <a:p>
            <a:endParaRPr lang="en-IN"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STRESS AND STRAIN</a:t>
            </a:r>
          </a:p>
        </p:txBody>
      </p:sp>
      <p:pic>
        <p:nvPicPr>
          <p:cNvPr id="4" name="Picture 3"/>
          <p:cNvPicPr>
            <a:picLocks noChangeAspect="1"/>
          </p:cNvPicPr>
          <p:nvPr/>
        </p:nvPicPr>
        <p:blipFill>
          <a:blip r:embed="rId4"/>
          <a:stretch>
            <a:fillRect/>
          </a:stretch>
        </p:blipFill>
        <p:spPr>
          <a:xfrm>
            <a:off x="9043987" y="2095500"/>
            <a:ext cx="3148013" cy="4027004"/>
          </a:xfrm>
          <a:prstGeom prst="rect">
            <a:avLst/>
          </a:prstGeom>
        </p:spPr>
      </p:pic>
      <p:pic>
        <p:nvPicPr>
          <p:cNvPr id="5" name="Picture 4"/>
          <p:cNvPicPr>
            <a:picLocks noChangeAspect="1"/>
          </p:cNvPicPr>
          <p:nvPr/>
        </p:nvPicPr>
        <p:blipFill>
          <a:blip r:embed="rId5"/>
          <a:stretch>
            <a:fillRect/>
          </a:stretch>
        </p:blipFill>
        <p:spPr>
          <a:xfrm>
            <a:off x="3685959" y="5715000"/>
            <a:ext cx="1428966" cy="1020690"/>
          </a:xfrm>
          <a:prstGeom prst="rect">
            <a:avLst/>
          </a:prstGeom>
        </p:spPr>
      </p:pic>
    </p:spTree>
    <p:extLst>
      <p:ext uri="{BB962C8B-B14F-4D97-AF65-F5344CB8AC3E}">
        <p14:creationId xmlns:p14="http://schemas.microsoft.com/office/powerpoint/2010/main" val="10405491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8" y="1343779"/>
            <a:ext cx="10147237" cy="5324535"/>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NORMAL STRESS AND STRAIN</a:t>
            </a: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When the bar is stretched by the forces P, the stresses are </a:t>
            </a:r>
            <a:r>
              <a:rPr lang="en-US" sz="2000" b="1" i="1" dirty="0">
                <a:latin typeface="Times New Roman" panose="02020603050405020304" pitchFamily="18" charset="0"/>
                <a:cs typeface="Times New Roman" panose="02020603050405020304" pitchFamily="18" charset="0"/>
              </a:rPr>
              <a:t>tensile stresses</a:t>
            </a:r>
            <a:r>
              <a:rPr lang="en-US" sz="2000" dirty="0">
                <a:latin typeface="Times New Roman" panose="02020603050405020304" pitchFamily="18" charset="0"/>
                <a:cs typeface="Times New Roman" panose="02020603050405020304" pitchFamily="18" charset="0"/>
              </a:rPr>
              <a:t>; if the forces are reversed in direction, causing the bar to be compressed, we obtain </a:t>
            </a:r>
            <a:r>
              <a:rPr lang="en-US" sz="2000" b="1" i="1" dirty="0">
                <a:latin typeface="Times New Roman" panose="02020603050405020304" pitchFamily="18" charset="0"/>
                <a:cs typeface="Times New Roman" panose="02020603050405020304" pitchFamily="18" charset="0"/>
              </a:rPr>
              <a:t>compressive stresses</a:t>
            </a:r>
            <a:r>
              <a:rPr lang="en-US" sz="2000" dirty="0">
                <a:latin typeface="Times New Roman" panose="02020603050405020304" pitchFamily="18" charset="0"/>
                <a:cs typeface="Times New Roman" panose="02020603050405020304" pitchFamily="18" charset="0"/>
              </a:rPr>
              <a:t>. Inasmuch as the stresses act in a direction perpendicular to the cut surface, they are called </a:t>
            </a:r>
            <a:r>
              <a:rPr lang="en-US" sz="2000" b="1" i="1" dirty="0">
                <a:latin typeface="Times New Roman" panose="02020603050405020304" pitchFamily="18" charset="0"/>
                <a:cs typeface="Times New Roman" panose="02020603050405020304" pitchFamily="18" charset="0"/>
              </a:rPr>
              <a:t>normal stresses</a:t>
            </a:r>
            <a:r>
              <a:rPr lang="en-US" sz="2000" dirty="0">
                <a:latin typeface="Times New Roman" panose="02020603050405020304" pitchFamily="18" charset="0"/>
                <a:cs typeface="Times New Roman" panose="02020603050405020304" pitchFamily="18" charset="0"/>
              </a:rPr>
              <a:t>. Thus, normal stresses may be either tensile or compressive.</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When a sign convention for normal stresses is required, it is customary to define </a:t>
            </a:r>
            <a:r>
              <a:rPr lang="en-US" sz="2000" b="1" i="1" dirty="0">
                <a:latin typeface="Times New Roman" panose="02020603050405020304" pitchFamily="18" charset="0"/>
                <a:cs typeface="Times New Roman" panose="02020603050405020304" pitchFamily="18" charset="0"/>
              </a:rPr>
              <a:t>tensile stresses as positive and compressive stresses as negative</a:t>
            </a:r>
            <a:r>
              <a:rPr lang="en-US" sz="2000" dirty="0">
                <a:latin typeface="Times New Roman" panose="02020603050405020304" pitchFamily="18" charset="0"/>
                <a:cs typeface="Times New Roman" panose="02020603050405020304" pitchFamily="18" charset="0"/>
              </a:rPr>
              <a:t>.</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Because the normal stress </a:t>
            </a:r>
            <a:r>
              <a:rPr lang="el-GR" sz="2000" dirty="0">
                <a:latin typeface="Times New Roman" panose="02020603050405020304" pitchFamily="18" charset="0"/>
                <a:cs typeface="Times New Roman" panose="02020603050405020304" pitchFamily="18" charset="0"/>
              </a:rPr>
              <a:t>σ</a:t>
            </a:r>
            <a:r>
              <a:rPr lang="en-US" sz="2000" dirty="0">
                <a:latin typeface="Times New Roman" panose="02020603050405020304" pitchFamily="18" charset="0"/>
                <a:cs typeface="Times New Roman" panose="02020603050405020304" pitchFamily="18" charset="0"/>
              </a:rPr>
              <a:t> is obtained by dividing the axial force by the cross-sectional area, it has units of force per unit of area (N/m</a:t>
            </a:r>
            <a:r>
              <a:rPr lang="en-US" sz="2000" baseline="30000" dirty="0">
                <a:latin typeface="Times New Roman" panose="02020603050405020304" pitchFamily="18" charset="0"/>
                <a:cs typeface="Times New Roman" panose="02020603050405020304" pitchFamily="18" charset="0"/>
              </a:rPr>
              <a:t>2</a:t>
            </a:r>
            <a:r>
              <a:rPr lang="en-US" sz="2000" dirty="0"/>
              <a:t>).</a:t>
            </a: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b="1" i="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b="1" i="1" dirty="0">
              <a:latin typeface="Times New Roman" panose="02020603050405020304" pitchFamily="18" charset="0"/>
              <a:cs typeface="Times New Roman" panose="02020603050405020304" pitchFamily="18" charset="0"/>
            </a:endParaRPr>
          </a:p>
          <a:p>
            <a:endParaRPr lang="en-IN"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STRESS AND STRAIN</a:t>
            </a:r>
          </a:p>
        </p:txBody>
      </p:sp>
    </p:spTree>
    <p:extLst>
      <p:ext uri="{BB962C8B-B14F-4D97-AF65-F5344CB8AC3E}">
        <p14:creationId xmlns:p14="http://schemas.microsoft.com/office/powerpoint/2010/main" val="251287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8532750" cy="5940088"/>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NORMAL STRESS AND STRAIN</a:t>
            </a:r>
          </a:p>
          <a:p>
            <a:pPr algn="just"/>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As already observed, a straight bar will change in length when loaded axially, becoming longer when in tension and shorter when in compression.</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For instance, consider again the prismatic bar. The elongation </a:t>
            </a:r>
            <a:r>
              <a:rPr lang="el-GR" sz="2000" dirty="0">
                <a:latin typeface="Times New Roman" panose="02020603050405020304" pitchFamily="18" charset="0"/>
                <a:cs typeface="Times New Roman" panose="02020603050405020304" pitchFamily="18" charset="0"/>
              </a:rPr>
              <a:t>δ</a:t>
            </a:r>
            <a:r>
              <a:rPr lang="en-US" sz="2000" dirty="0">
                <a:latin typeface="Times New Roman" panose="02020603050405020304" pitchFamily="18" charset="0"/>
                <a:cs typeface="Times New Roman" panose="02020603050405020304" pitchFamily="18" charset="0"/>
              </a:rPr>
              <a:t> of this bar  is the cumulative result of the stretching of all elements of the material throughout the volume of the bar.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In general, the elongation of a segment is equal to its length divided by the total length L and multiplied by the total elongation </a:t>
            </a:r>
            <a:r>
              <a:rPr lang="el-GR" sz="2000" dirty="0">
                <a:latin typeface="Times New Roman" panose="02020603050405020304" pitchFamily="18" charset="0"/>
                <a:cs typeface="Times New Roman" panose="02020603050405020304" pitchFamily="18" charset="0"/>
              </a:rPr>
              <a:t>δ</a:t>
            </a:r>
            <a:r>
              <a:rPr lang="en-US" sz="2000" dirty="0">
                <a:latin typeface="Times New Roman" panose="02020603050405020304" pitchFamily="18" charset="0"/>
                <a:cs typeface="Times New Roman" panose="02020603050405020304" pitchFamily="18" charset="0"/>
              </a:rPr>
              <a:t>. Therefore, a unit length of the bar will have an elongation equal to 1/L times </a:t>
            </a:r>
            <a:r>
              <a:rPr lang="el-GR" sz="2000" dirty="0">
                <a:latin typeface="Times New Roman" panose="02020603050405020304" pitchFamily="18" charset="0"/>
                <a:cs typeface="Times New Roman" panose="02020603050405020304" pitchFamily="18" charset="0"/>
              </a:rPr>
              <a:t>δ</a:t>
            </a:r>
            <a:r>
              <a:rPr lang="en-US" sz="2000" dirty="0">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b="1" i="1" dirty="0">
                <a:latin typeface="Times New Roman" panose="02020603050405020304" pitchFamily="18" charset="0"/>
                <a:cs typeface="Times New Roman" panose="02020603050405020304" pitchFamily="18" charset="0"/>
              </a:rPr>
              <a:t>This quantity is called the elongation per unit length, or strain, and is denoted by the Greek letter </a:t>
            </a:r>
            <a:r>
              <a:rPr lang="el-GR" sz="2000" b="1" i="1" dirty="0">
                <a:latin typeface="Times New Roman" panose="02020603050405020304" pitchFamily="18" charset="0"/>
                <a:cs typeface="Times New Roman" panose="02020603050405020304" pitchFamily="18" charset="0"/>
              </a:rPr>
              <a:t>ε</a:t>
            </a:r>
            <a:r>
              <a:rPr lang="en-US" sz="2000" dirty="0">
                <a:latin typeface="Times New Roman" panose="02020603050405020304" pitchFamily="18" charset="0"/>
                <a:cs typeface="Times New Roman" panose="02020603050405020304" pitchFamily="18" charset="0"/>
              </a:rPr>
              <a:t>. We see that strain is given by the equation</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endParaRPr lang="en-IN" sz="2000"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STRESS AND STRAIN</a:t>
            </a:r>
          </a:p>
        </p:txBody>
      </p:sp>
      <p:pic>
        <p:nvPicPr>
          <p:cNvPr id="2" name="Picture 1"/>
          <p:cNvPicPr>
            <a:picLocks noChangeAspect="1"/>
          </p:cNvPicPr>
          <p:nvPr/>
        </p:nvPicPr>
        <p:blipFill>
          <a:blip r:embed="rId4"/>
          <a:stretch>
            <a:fillRect/>
          </a:stretch>
        </p:blipFill>
        <p:spPr>
          <a:xfrm>
            <a:off x="8619286" y="2586038"/>
            <a:ext cx="3572714" cy="3057526"/>
          </a:xfrm>
          <a:prstGeom prst="rect">
            <a:avLst/>
          </a:prstGeom>
        </p:spPr>
      </p:pic>
      <p:pic>
        <p:nvPicPr>
          <p:cNvPr id="4" name="Picture 3"/>
          <p:cNvPicPr>
            <a:picLocks noChangeAspect="1"/>
          </p:cNvPicPr>
          <p:nvPr/>
        </p:nvPicPr>
        <p:blipFill>
          <a:blip r:embed="rId5"/>
          <a:stretch>
            <a:fillRect/>
          </a:stretch>
        </p:blipFill>
        <p:spPr>
          <a:xfrm>
            <a:off x="4006089" y="5967413"/>
            <a:ext cx="1180274" cy="839306"/>
          </a:xfrm>
          <a:prstGeom prst="rect">
            <a:avLst/>
          </a:prstGeom>
        </p:spPr>
      </p:pic>
    </p:spTree>
    <p:extLst>
      <p:ext uri="{BB962C8B-B14F-4D97-AF65-F5344CB8AC3E}">
        <p14:creationId xmlns:p14="http://schemas.microsoft.com/office/powerpoint/2010/main" val="8161015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8" y="1343779"/>
            <a:ext cx="10004361" cy="5016758"/>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NORMAL STRESS AND STRAIN</a:t>
            </a:r>
          </a:p>
          <a:p>
            <a:pPr algn="just"/>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If the bar is in tension, the strain is called a </a:t>
            </a:r>
            <a:r>
              <a:rPr lang="en-US" sz="2000" b="1" dirty="0">
                <a:latin typeface="Times New Roman" panose="02020603050405020304" pitchFamily="18" charset="0"/>
                <a:cs typeface="Times New Roman" panose="02020603050405020304" pitchFamily="18" charset="0"/>
              </a:rPr>
              <a:t>tensile strain</a:t>
            </a:r>
            <a:r>
              <a:rPr lang="en-US" sz="2000" dirty="0">
                <a:latin typeface="Times New Roman" panose="02020603050405020304" pitchFamily="18" charset="0"/>
                <a:cs typeface="Times New Roman" panose="02020603050405020304" pitchFamily="18" charset="0"/>
              </a:rPr>
              <a:t>, representing an elongation or stretching of the material.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If the bar is in compression, the strain is a </a:t>
            </a:r>
            <a:r>
              <a:rPr lang="en-US" sz="2000" b="1" dirty="0">
                <a:latin typeface="Times New Roman" panose="02020603050405020304" pitchFamily="18" charset="0"/>
                <a:cs typeface="Times New Roman" panose="02020603050405020304" pitchFamily="18" charset="0"/>
              </a:rPr>
              <a:t>compressive strain </a:t>
            </a:r>
            <a:r>
              <a:rPr lang="en-US" sz="2000" dirty="0">
                <a:latin typeface="Times New Roman" panose="02020603050405020304" pitchFamily="18" charset="0"/>
                <a:cs typeface="Times New Roman" panose="02020603050405020304" pitchFamily="18" charset="0"/>
              </a:rPr>
              <a:t>and the bar shortens.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Tensile strain is usually taken as positive and compressive strain as negative</a:t>
            </a:r>
            <a:r>
              <a:rPr lang="en-US" sz="2000" dirty="0">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strain </a:t>
            </a:r>
            <a:r>
              <a:rPr lang="el-GR" sz="2000" dirty="0">
                <a:latin typeface="Times New Roman" panose="02020603050405020304" pitchFamily="18" charset="0"/>
                <a:cs typeface="Times New Roman" panose="02020603050405020304" pitchFamily="18" charset="0"/>
              </a:rPr>
              <a:t>ε</a:t>
            </a:r>
            <a:r>
              <a:rPr lang="en-US" sz="2000" dirty="0">
                <a:latin typeface="Times New Roman" panose="02020603050405020304" pitchFamily="18" charset="0"/>
                <a:cs typeface="Times New Roman" panose="02020603050405020304" pitchFamily="18" charset="0"/>
              </a:rPr>
              <a:t> is called a normal strain because it is associated with normal stresses.</a:t>
            </a: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Because normal strain is the ratio of two lengths, it is a </a:t>
            </a:r>
            <a:r>
              <a:rPr lang="en-US" sz="2000" b="1" dirty="0">
                <a:latin typeface="Times New Roman" panose="02020603050405020304" pitchFamily="18" charset="0"/>
                <a:cs typeface="Times New Roman" panose="02020603050405020304" pitchFamily="18" charset="0"/>
              </a:rPr>
              <a:t>dimensionless quantity</a:t>
            </a:r>
            <a:r>
              <a:rPr lang="en-US" sz="2000" dirty="0">
                <a:latin typeface="Times New Roman" panose="02020603050405020304" pitchFamily="18" charset="0"/>
                <a:cs typeface="Times New Roman" panose="02020603050405020304" pitchFamily="18" charset="0"/>
              </a:rPr>
              <a:t>, that is, it has no units.</a:t>
            </a:r>
          </a:p>
          <a:p>
            <a:endParaRPr lang="en-IN" sz="2000"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STRESS AND STRAIN</a:t>
            </a:r>
          </a:p>
        </p:txBody>
      </p:sp>
    </p:spTree>
    <p:extLst>
      <p:ext uri="{BB962C8B-B14F-4D97-AF65-F5344CB8AC3E}">
        <p14:creationId xmlns:p14="http://schemas.microsoft.com/office/powerpoint/2010/main" val="42711528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10947336" cy="6863417"/>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INTRODUCTION TO ENGINEERING MATERIALS</a:t>
            </a: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a:t>
            </a:r>
            <a:r>
              <a:rPr lang="en-US" sz="2000" b="1" i="1" dirty="0">
                <a:latin typeface="Times New Roman" panose="02020603050405020304" pitchFamily="18" charset="0"/>
                <a:cs typeface="Times New Roman" panose="02020603050405020304" pitchFamily="18" charset="0"/>
              </a:rPr>
              <a:t>Engineering materials </a:t>
            </a:r>
            <a:r>
              <a:rPr lang="en-US" sz="2000" dirty="0">
                <a:latin typeface="Times New Roman" panose="02020603050405020304" pitchFamily="18" charset="0"/>
                <a:cs typeface="Times New Roman" panose="02020603050405020304" pitchFamily="18" charset="0"/>
              </a:rPr>
              <a:t>are defined as substances which are manufactured and used for various engineering applications.</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b="1" i="1" dirty="0">
                <a:latin typeface="Times New Roman" panose="02020603050405020304" pitchFamily="18" charset="0"/>
                <a:cs typeface="Times New Roman" panose="02020603050405020304" pitchFamily="18" charset="0"/>
              </a:rPr>
              <a:t>Why do we study materials? </a:t>
            </a:r>
          </a:p>
          <a:p>
            <a:pPr marL="342900" indent="-342900" algn="just">
              <a:buFont typeface="Wingdings" panose="05000000000000000000" pitchFamily="2" charset="2"/>
              <a:buChar char="Ø"/>
            </a:pPr>
            <a:endParaRPr lang="en-US" sz="2000" b="1" i="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An applied scientist or engineer, whether mechanical, civil, chemical, or electrical, will at one time or another be exposed to a design problem involving materials. Examples might include a transmission gear, the superstructure for a building, an oil refinery component, or an integrated circuit chip.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Often a materials problem is really one of selecting the material that has the right combination of characteristics for a specific application. The selection will be usually based on </a:t>
            </a:r>
            <a:r>
              <a:rPr lang="en-US" sz="2000" b="1" i="1" dirty="0">
                <a:latin typeface="Times New Roman" panose="02020603050405020304" pitchFamily="18" charset="0"/>
                <a:cs typeface="Times New Roman" panose="02020603050405020304" pitchFamily="18" charset="0"/>
              </a:rPr>
              <a:t>in – service conditions, any deterioration of material properties that may occur during service operation, consideration of cost etc.</a:t>
            </a:r>
          </a:p>
          <a:p>
            <a:pPr marL="342900" indent="-3429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more familiar an engineer or scientist is with the various characteristics and structure–property relationships, as well as processing techniques of materials, the more proficient and confident he or she will be to make judicious materials choices based on these criteria.</a:t>
            </a:r>
          </a:p>
          <a:p>
            <a:pPr marL="342900" indent="-3429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endParaRPr lang="en-IN"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ENGINEERING MATERIALS</a:t>
            </a:r>
          </a:p>
        </p:txBody>
      </p:sp>
    </p:spTree>
    <p:extLst>
      <p:ext uri="{BB962C8B-B14F-4D97-AF65-F5344CB8AC3E}">
        <p14:creationId xmlns:p14="http://schemas.microsoft.com/office/powerpoint/2010/main" val="42245198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8" y="1343779"/>
            <a:ext cx="10004361" cy="5940088"/>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STRESS – STRAIN DIAGRAM</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design of machines and structures so that they will function properly requires that we understand the </a:t>
            </a:r>
            <a:r>
              <a:rPr lang="en-US" sz="2000" b="1" dirty="0">
                <a:latin typeface="Times New Roman" panose="02020603050405020304" pitchFamily="18" charset="0"/>
                <a:cs typeface="Times New Roman" panose="02020603050405020304" pitchFamily="18" charset="0"/>
              </a:rPr>
              <a:t>mechanical behavior </a:t>
            </a:r>
            <a:r>
              <a:rPr lang="en-US" sz="2000" dirty="0">
                <a:latin typeface="Times New Roman" panose="02020603050405020304" pitchFamily="18" charset="0"/>
                <a:cs typeface="Times New Roman" panose="02020603050405020304" pitchFamily="18" charset="0"/>
              </a:rPr>
              <a:t>of the materials being used.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Ordinarily, the only way to determine how materials behave when they are subjected to loads is to perform experiments in the laboratory.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usual procedure is to place small specimens of the material in testing machines, apply the loads, and then measure the resulting deformations (such as changes in length and changes in diameter).</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Most materials-testing laboratories are equipped with machines capable of loading specimens in a variety of ways, including both </a:t>
            </a:r>
            <a:r>
              <a:rPr lang="en-US" sz="2000" b="1" dirty="0">
                <a:latin typeface="Times New Roman" panose="02020603050405020304" pitchFamily="18" charset="0"/>
                <a:cs typeface="Times New Roman" panose="02020603050405020304" pitchFamily="18" charset="0"/>
              </a:rPr>
              <a:t>static and dynamic loading in tension and compression.</a:t>
            </a:r>
            <a:endParaRPr lang="en-IN" sz="2000" b="1" dirty="0">
              <a:latin typeface="Times New Roman" panose="02020603050405020304" pitchFamily="18" charset="0"/>
              <a:cs typeface="Times New Roman" panose="02020603050405020304" pitchFamily="18" charset="0"/>
            </a:endParaRPr>
          </a:p>
          <a:p>
            <a:endParaRPr lang="en-IN" sz="2000" u="sng" dirty="0">
              <a:latin typeface="Times New Roman" panose="02020603050405020304" pitchFamily="18" charset="0"/>
              <a:cs typeface="Times New Roman" panose="02020603050405020304" pitchFamily="18" charset="0"/>
            </a:endParaRPr>
          </a:p>
          <a:p>
            <a:endParaRPr lang="en-IN" sz="2000"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STRESS AND STRAIN</a:t>
            </a:r>
          </a:p>
        </p:txBody>
      </p:sp>
    </p:spTree>
    <p:extLst>
      <p:ext uri="{BB962C8B-B14F-4D97-AF65-F5344CB8AC3E}">
        <p14:creationId xmlns:p14="http://schemas.microsoft.com/office/powerpoint/2010/main" val="3874912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89030" y="1843842"/>
            <a:ext cx="7604062" cy="4093428"/>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STRESS – STRAIN DIAGRAM</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 typical tensile-test machine is shown in Figure. The test specimen is installed between the two large grips of the testing machine and then loaded in tension.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Measuring devices record the deformations, and the automatic control and data-processing systems (at the left in the photo) tabulate and graph the results.</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 more detailed view of a tensile-test specimen is shown in Figure. The ends of the circular specimen are enlarged where they fit in the grips so that failure will not occur near the grips themselves.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STRESS AND STRAIN</a:t>
            </a:r>
          </a:p>
        </p:txBody>
      </p:sp>
      <p:pic>
        <p:nvPicPr>
          <p:cNvPr id="2" name="Picture 1"/>
          <p:cNvPicPr>
            <a:picLocks noChangeAspect="1"/>
          </p:cNvPicPr>
          <p:nvPr/>
        </p:nvPicPr>
        <p:blipFill>
          <a:blip r:embed="rId4"/>
          <a:stretch>
            <a:fillRect/>
          </a:stretch>
        </p:blipFill>
        <p:spPr>
          <a:xfrm>
            <a:off x="7990430" y="1253873"/>
            <a:ext cx="4068804" cy="3022331"/>
          </a:xfrm>
          <a:prstGeom prst="rect">
            <a:avLst/>
          </a:prstGeom>
        </p:spPr>
      </p:pic>
      <p:pic>
        <p:nvPicPr>
          <p:cNvPr id="4" name="Picture 3"/>
          <p:cNvPicPr>
            <a:picLocks noChangeAspect="1"/>
          </p:cNvPicPr>
          <p:nvPr/>
        </p:nvPicPr>
        <p:blipFill>
          <a:blip r:embed="rId5"/>
          <a:stretch>
            <a:fillRect/>
          </a:stretch>
        </p:blipFill>
        <p:spPr>
          <a:xfrm>
            <a:off x="9584508" y="4276204"/>
            <a:ext cx="959667" cy="2438399"/>
          </a:xfrm>
          <a:prstGeom prst="rect">
            <a:avLst/>
          </a:prstGeom>
        </p:spPr>
      </p:pic>
    </p:spTree>
    <p:extLst>
      <p:ext uri="{BB962C8B-B14F-4D97-AF65-F5344CB8AC3E}">
        <p14:creationId xmlns:p14="http://schemas.microsoft.com/office/powerpoint/2010/main" val="20440247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513221"/>
            <a:ext cx="7604062" cy="5016758"/>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STRESS – STRAIN DIAGRAM</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device at the left, which is attached by two arms to the specimen, is an extensometer that measures the elongation during loading.</a:t>
            </a: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In order that test results will be comparable, the dimensions of test specimens and the methods of applying loads must be standardized.</a:t>
            </a: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One of the major standards organizations in the United States is the </a:t>
            </a:r>
            <a:r>
              <a:rPr lang="en-US" sz="2000" b="1" dirty="0">
                <a:latin typeface="Times New Roman" panose="02020603050405020304" pitchFamily="18" charset="0"/>
                <a:cs typeface="Times New Roman" panose="02020603050405020304" pitchFamily="18" charset="0"/>
              </a:rPr>
              <a:t>American Society for Testing and Materials (ASTM), </a:t>
            </a:r>
            <a:r>
              <a:rPr lang="en-US" sz="2000" dirty="0">
                <a:latin typeface="Times New Roman" panose="02020603050405020304" pitchFamily="18" charset="0"/>
                <a:cs typeface="Times New Roman" panose="02020603050405020304" pitchFamily="18" charset="0"/>
              </a:rPr>
              <a:t>a technical society that publishes specifications and standards for materials and testing.</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ASTM standard tension specimen has a diameter of 0.505 in. and a gage length of 2.0 in. between the gage marks, which are the points where the extensometer arms are attached to the specimen. </a:t>
            </a:r>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STRESS AND STRAIN</a:t>
            </a:r>
          </a:p>
        </p:txBody>
      </p:sp>
      <p:pic>
        <p:nvPicPr>
          <p:cNvPr id="5" name="Picture 4"/>
          <p:cNvPicPr>
            <a:picLocks noChangeAspect="1"/>
          </p:cNvPicPr>
          <p:nvPr/>
        </p:nvPicPr>
        <p:blipFill>
          <a:blip r:embed="rId4"/>
          <a:stretch>
            <a:fillRect/>
          </a:stretch>
        </p:blipFill>
        <p:spPr>
          <a:xfrm>
            <a:off x="8091257" y="1513221"/>
            <a:ext cx="3867150" cy="5276850"/>
          </a:xfrm>
          <a:prstGeom prst="rect">
            <a:avLst/>
          </a:prstGeom>
        </p:spPr>
      </p:pic>
    </p:spTree>
    <p:extLst>
      <p:ext uri="{BB962C8B-B14F-4D97-AF65-F5344CB8AC3E}">
        <p14:creationId xmlns:p14="http://schemas.microsoft.com/office/powerpoint/2010/main" val="10395164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8" y="1513221"/>
            <a:ext cx="10690161" cy="4708981"/>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STRESS – STRAIN DIAGRAM</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As the specimen is pulled, the axial load is measured and recorded, either automatically or by reading from a dial.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elongation over the gage length is measured simultaneously.</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In a </a:t>
            </a:r>
            <a:r>
              <a:rPr lang="en-US" sz="2000" b="1" dirty="0">
                <a:latin typeface="Times New Roman" panose="02020603050405020304" pitchFamily="18" charset="0"/>
                <a:cs typeface="Times New Roman" panose="02020603050405020304" pitchFamily="18" charset="0"/>
              </a:rPr>
              <a:t>static test</a:t>
            </a:r>
            <a:r>
              <a:rPr lang="en-US" sz="2000" dirty="0">
                <a:latin typeface="Times New Roman" panose="02020603050405020304" pitchFamily="18" charset="0"/>
                <a:cs typeface="Times New Roman" panose="02020603050405020304" pitchFamily="18" charset="0"/>
              </a:rPr>
              <a:t>, the load is applied slowly and the precise </a:t>
            </a:r>
            <a:r>
              <a:rPr lang="en-US" sz="2000" i="1" dirty="0">
                <a:latin typeface="Times New Roman" panose="02020603050405020304" pitchFamily="18" charset="0"/>
                <a:cs typeface="Times New Roman" panose="02020603050405020304" pitchFamily="18" charset="0"/>
              </a:rPr>
              <a:t>rate </a:t>
            </a:r>
            <a:r>
              <a:rPr lang="en-US" sz="2000" dirty="0">
                <a:latin typeface="Times New Roman" panose="02020603050405020304" pitchFamily="18" charset="0"/>
                <a:cs typeface="Times New Roman" panose="02020603050405020304" pitchFamily="18" charset="0"/>
              </a:rPr>
              <a:t>of loading is not of interest because it does not affect the behavior of the specimen.</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After performing a tension or compression test and determining the stress and strain at various magnitudes of the load, we can plot a diagram of stress versus strain.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Such a </a:t>
            </a:r>
            <a:r>
              <a:rPr lang="en-US" sz="2000" b="1" dirty="0">
                <a:latin typeface="Times New Roman" panose="02020603050405020304" pitchFamily="18" charset="0"/>
                <a:cs typeface="Times New Roman" panose="02020603050405020304" pitchFamily="18" charset="0"/>
              </a:rPr>
              <a:t>stress-strain diagram </a:t>
            </a:r>
            <a:r>
              <a:rPr lang="en-US" sz="2000" dirty="0">
                <a:latin typeface="Times New Roman" panose="02020603050405020304" pitchFamily="18" charset="0"/>
                <a:cs typeface="Times New Roman" panose="02020603050405020304" pitchFamily="18" charset="0"/>
              </a:rPr>
              <a:t>is a characteristic of the particular material being tested and conveys important information about the mechanical properties and type of behavior.</a:t>
            </a:r>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STRESS AND STRAIN</a:t>
            </a:r>
          </a:p>
        </p:txBody>
      </p:sp>
    </p:spTree>
    <p:extLst>
      <p:ext uri="{BB962C8B-B14F-4D97-AF65-F5344CB8AC3E}">
        <p14:creationId xmlns:p14="http://schemas.microsoft.com/office/powerpoint/2010/main" val="3844318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371880" y="1863151"/>
            <a:ext cx="5500688" cy="4708981"/>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STRESS – STRAIN DIAGRAM OF MILD STEEL</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first material we will discuss is structural steel, also known as </a:t>
            </a:r>
            <a:r>
              <a:rPr lang="en-US" sz="2000" b="1" dirty="0">
                <a:latin typeface="Times New Roman" panose="02020603050405020304" pitchFamily="18" charset="0"/>
                <a:cs typeface="Times New Roman" panose="02020603050405020304" pitchFamily="18" charset="0"/>
              </a:rPr>
              <a:t>mild steel</a:t>
            </a:r>
            <a:r>
              <a:rPr lang="en-US" sz="2000" dirty="0">
                <a:latin typeface="Times New Roman" panose="02020603050405020304" pitchFamily="18" charset="0"/>
                <a:cs typeface="Times New Roman" panose="02020603050405020304" pitchFamily="18" charset="0"/>
              </a:rPr>
              <a:t> or low-carbon steel.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 stress-strain diagram for a typical structural steel in tension is shown in Figure.</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STRESS AND STRAIN</a:t>
            </a:r>
          </a:p>
        </p:txBody>
      </p:sp>
      <p:pic>
        <p:nvPicPr>
          <p:cNvPr id="2" name="Picture 1"/>
          <p:cNvPicPr>
            <a:picLocks noChangeAspect="1"/>
          </p:cNvPicPr>
          <p:nvPr/>
        </p:nvPicPr>
        <p:blipFill>
          <a:blip r:embed="rId4"/>
          <a:stretch>
            <a:fillRect/>
          </a:stretch>
        </p:blipFill>
        <p:spPr>
          <a:xfrm>
            <a:off x="5971742" y="1863151"/>
            <a:ext cx="6127486" cy="4009012"/>
          </a:xfrm>
          <a:prstGeom prst="rect">
            <a:avLst/>
          </a:prstGeom>
        </p:spPr>
      </p:pic>
    </p:spTree>
    <p:extLst>
      <p:ext uri="{BB962C8B-B14F-4D97-AF65-F5344CB8AC3E}">
        <p14:creationId xmlns:p14="http://schemas.microsoft.com/office/powerpoint/2010/main" val="32986960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71856" y="1316458"/>
            <a:ext cx="7013954" cy="5940088"/>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STRESS – STRAIN DIAGRAM OF MILD STEEL</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diagram begins with a straight line from the origin O to point A, which means that the relationship between stress and strain in this initial region is not only linear but also proportional.</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Beyond point A, the proportionality between stress and strain no longer exists; hence the stress at A is called the </a:t>
            </a:r>
            <a:r>
              <a:rPr lang="en-US" sz="2000" b="1" dirty="0">
                <a:latin typeface="Times New Roman" panose="02020603050405020304" pitchFamily="18" charset="0"/>
                <a:cs typeface="Times New Roman" panose="02020603050405020304" pitchFamily="18" charset="0"/>
              </a:rPr>
              <a:t>proportional limit</a:t>
            </a:r>
            <a:r>
              <a:rPr lang="en-US" sz="2000" dirty="0">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For low-carbon steels, this limit is in the range (210 to 350 </a:t>
            </a:r>
            <a:r>
              <a:rPr lang="en-US" sz="2000" dirty="0" err="1">
                <a:latin typeface="Times New Roman" panose="02020603050405020304" pitchFamily="18" charset="0"/>
                <a:cs typeface="Times New Roman" panose="02020603050405020304" pitchFamily="18" charset="0"/>
              </a:rPr>
              <a:t>MPa</a:t>
            </a:r>
            <a:r>
              <a:rPr lang="en-US" sz="2000" dirty="0">
                <a:latin typeface="Times New Roman" panose="02020603050405020304" pitchFamily="18" charset="0"/>
                <a:cs typeface="Times New Roman" panose="02020603050405020304" pitchFamily="18" charset="0"/>
              </a:rPr>
              <a:t>), but high-strength steels (with higher carbon content plus other alloys) can have proportional limits of more than 550 </a:t>
            </a:r>
            <a:r>
              <a:rPr lang="en-US" sz="2000" dirty="0" err="1">
                <a:latin typeface="Times New Roman" panose="02020603050405020304" pitchFamily="18" charset="0"/>
                <a:cs typeface="Times New Roman" panose="02020603050405020304" pitchFamily="18" charset="0"/>
              </a:rPr>
              <a:t>MPa</a:t>
            </a:r>
            <a:r>
              <a:rPr lang="en-US" sz="2000" dirty="0">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slope of the straight line from O to A is called </a:t>
            </a:r>
            <a:r>
              <a:rPr lang="en-US" sz="2000" b="1" i="1" dirty="0">
                <a:latin typeface="Times New Roman" panose="02020603050405020304" pitchFamily="18" charset="0"/>
                <a:cs typeface="Times New Roman" panose="02020603050405020304" pitchFamily="18" charset="0"/>
              </a:rPr>
              <a:t>the modulus of elasticity. </a:t>
            </a:r>
            <a:endParaRPr lang="en-IN" sz="2000" b="1" i="1"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STRESS AND STRAIN</a:t>
            </a:r>
          </a:p>
        </p:txBody>
      </p:sp>
      <p:pic>
        <p:nvPicPr>
          <p:cNvPr id="2" name="Picture 1"/>
          <p:cNvPicPr>
            <a:picLocks noChangeAspect="1"/>
          </p:cNvPicPr>
          <p:nvPr/>
        </p:nvPicPr>
        <p:blipFill>
          <a:blip r:embed="rId4"/>
          <a:stretch>
            <a:fillRect/>
          </a:stretch>
        </p:blipFill>
        <p:spPr>
          <a:xfrm>
            <a:off x="7185810" y="2657475"/>
            <a:ext cx="4913418" cy="3214687"/>
          </a:xfrm>
          <a:prstGeom prst="rect">
            <a:avLst/>
          </a:prstGeom>
        </p:spPr>
      </p:pic>
    </p:spTree>
    <p:extLst>
      <p:ext uri="{BB962C8B-B14F-4D97-AF65-F5344CB8AC3E}">
        <p14:creationId xmlns:p14="http://schemas.microsoft.com/office/powerpoint/2010/main" val="1928824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0" y="1316458"/>
            <a:ext cx="7214782" cy="5324535"/>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STRESS – STRAIN DIAGRAM OF MILD STEEL</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With an increase in stress beyond the proportional limit, the strain begins to increase more rapidly for each increment in stress.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Consequently, the stress-strain curve has a smaller and smaller slope, until, at point B, the curve becomes horizontal.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Beginning at this point, considerable elongation of the test specimen occurs with no noticeable increase in the tensile force (from B to C). This phenomenon is known as </a:t>
            </a:r>
            <a:r>
              <a:rPr lang="en-US" sz="2000" b="1" dirty="0">
                <a:latin typeface="Times New Roman" panose="02020603050405020304" pitchFamily="18" charset="0"/>
                <a:cs typeface="Times New Roman" panose="02020603050405020304" pitchFamily="18" charset="0"/>
              </a:rPr>
              <a:t>yielding</a:t>
            </a:r>
            <a:r>
              <a:rPr lang="en-US" sz="2000" dirty="0">
                <a:latin typeface="Times New Roman" panose="02020603050405020304" pitchFamily="18" charset="0"/>
                <a:cs typeface="Times New Roman" panose="02020603050405020304" pitchFamily="18" charset="0"/>
              </a:rPr>
              <a:t> of the material, and point B is called the </a:t>
            </a:r>
            <a:r>
              <a:rPr lang="en-US" sz="2000" b="1" dirty="0">
                <a:latin typeface="Times New Roman" panose="02020603050405020304" pitchFamily="18" charset="0"/>
                <a:cs typeface="Times New Roman" panose="02020603050405020304" pitchFamily="18" charset="0"/>
              </a:rPr>
              <a:t>yield point</a:t>
            </a:r>
            <a:r>
              <a:rPr lang="en-US" sz="2000" dirty="0">
                <a:latin typeface="Times New Roman" panose="02020603050405020304" pitchFamily="18" charset="0"/>
                <a:cs typeface="Times New Roman" panose="02020603050405020304" pitchFamily="18" charset="0"/>
              </a:rPr>
              <a:t>. The corresponding stress is known as the </a:t>
            </a:r>
            <a:r>
              <a:rPr lang="en-US" sz="2000" b="1" dirty="0">
                <a:latin typeface="Times New Roman" panose="02020603050405020304" pitchFamily="18" charset="0"/>
                <a:cs typeface="Times New Roman" panose="02020603050405020304" pitchFamily="18" charset="0"/>
              </a:rPr>
              <a:t>yield stress </a:t>
            </a:r>
            <a:r>
              <a:rPr lang="en-US" sz="2000" dirty="0">
                <a:latin typeface="Times New Roman" panose="02020603050405020304" pitchFamily="18" charset="0"/>
                <a:cs typeface="Times New Roman" panose="02020603050405020304" pitchFamily="18" charset="0"/>
              </a:rPr>
              <a:t>of the steel.</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In the region from </a:t>
            </a:r>
            <a:r>
              <a:rPr lang="en-US" sz="2000" i="1" dirty="0">
                <a:latin typeface="Times New Roman" panose="02020603050405020304" pitchFamily="18" charset="0"/>
                <a:cs typeface="Times New Roman" panose="02020603050405020304" pitchFamily="18" charset="0"/>
              </a:rPr>
              <a:t>B </a:t>
            </a:r>
            <a:r>
              <a:rPr lang="en-US" sz="2000" dirty="0">
                <a:latin typeface="Times New Roman" panose="02020603050405020304" pitchFamily="18" charset="0"/>
                <a:cs typeface="Times New Roman" panose="02020603050405020304" pitchFamily="18" charset="0"/>
              </a:rPr>
              <a:t>to </a:t>
            </a:r>
            <a:r>
              <a:rPr lang="en-US" sz="2000" i="1" dirty="0">
                <a:latin typeface="Times New Roman" panose="02020603050405020304" pitchFamily="18" charset="0"/>
                <a:cs typeface="Times New Roman" panose="02020603050405020304" pitchFamily="18" charset="0"/>
              </a:rPr>
              <a:t>C </a:t>
            </a:r>
            <a:r>
              <a:rPr lang="en-US" sz="2000" dirty="0">
                <a:latin typeface="Times New Roman" panose="02020603050405020304" pitchFamily="18" charset="0"/>
                <a:cs typeface="Times New Roman" panose="02020603050405020304" pitchFamily="18" charset="0"/>
              </a:rPr>
              <a:t>, the material becomes </a:t>
            </a:r>
            <a:r>
              <a:rPr lang="en-US" sz="2000" b="1" dirty="0">
                <a:latin typeface="Times New Roman" panose="02020603050405020304" pitchFamily="18" charset="0"/>
                <a:cs typeface="Times New Roman" panose="02020603050405020304" pitchFamily="18" charset="0"/>
              </a:rPr>
              <a:t>perfectly plastic</a:t>
            </a:r>
            <a:r>
              <a:rPr lang="en-US" sz="2000" dirty="0">
                <a:latin typeface="Times New Roman" panose="02020603050405020304" pitchFamily="18" charset="0"/>
                <a:cs typeface="Times New Roman" panose="02020603050405020304" pitchFamily="18" charset="0"/>
              </a:rPr>
              <a:t>, which means that it deforms without an increase in the applied load. </a:t>
            </a:r>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STRESS AND STRAIN</a:t>
            </a:r>
          </a:p>
        </p:txBody>
      </p:sp>
      <p:pic>
        <p:nvPicPr>
          <p:cNvPr id="2" name="Picture 1"/>
          <p:cNvPicPr>
            <a:picLocks noChangeAspect="1"/>
          </p:cNvPicPr>
          <p:nvPr/>
        </p:nvPicPr>
        <p:blipFill>
          <a:blip r:embed="rId4"/>
          <a:stretch>
            <a:fillRect/>
          </a:stretch>
        </p:blipFill>
        <p:spPr>
          <a:xfrm>
            <a:off x="7185810" y="2253514"/>
            <a:ext cx="4913418" cy="3214687"/>
          </a:xfrm>
          <a:prstGeom prst="rect">
            <a:avLst/>
          </a:prstGeom>
        </p:spPr>
      </p:pic>
    </p:spTree>
    <p:extLst>
      <p:ext uri="{BB962C8B-B14F-4D97-AF65-F5344CB8AC3E}">
        <p14:creationId xmlns:p14="http://schemas.microsoft.com/office/powerpoint/2010/main" val="19310981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0" y="1316458"/>
            <a:ext cx="7300913" cy="6247864"/>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STRESS – STRAIN DIAGRAM OF MILD STEEL</a:t>
            </a: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After undergoing the large strains that occur during yielding in the region BC, the steel begins to strain harden.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During </a:t>
            </a:r>
            <a:r>
              <a:rPr lang="en-US" sz="2000" b="1" dirty="0">
                <a:latin typeface="Times New Roman" panose="02020603050405020304" pitchFamily="18" charset="0"/>
                <a:cs typeface="Times New Roman" panose="02020603050405020304" pitchFamily="18" charset="0"/>
              </a:rPr>
              <a:t>strain hardening</a:t>
            </a:r>
            <a:r>
              <a:rPr lang="en-US" sz="2000" dirty="0">
                <a:latin typeface="Times New Roman" panose="02020603050405020304" pitchFamily="18" charset="0"/>
                <a:cs typeface="Times New Roman" panose="02020603050405020304" pitchFamily="18" charset="0"/>
              </a:rPr>
              <a:t>, the material undergoes changes in its crystalline structure, resulting in increased resistance of the material to further deformation.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Elongation of the test specimen in this region requires an increase in the tensile load, and therefore the stress-strain diagram has a positive slope from C to D.</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load eventually reaches its maximum value, and the corresponding stress (at point D) is called the </a:t>
            </a:r>
            <a:r>
              <a:rPr lang="en-US" sz="2000" b="1" dirty="0">
                <a:latin typeface="Times New Roman" panose="02020603050405020304" pitchFamily="18" charset="0"/>
                <a:cs typeface="Times New Roman" panose="02020603050405020304" pitchFamily="18" charset="0"/>
              </a:rPr>
              <a:t>ultimate stress</a:t>
            </a:r>
            <a:r>
              <a:rPr lang="en-US" sz="2000" dirty="0">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Further stretching of the bar is actually accompanied by a reduction in the load, and fracture finally occurs at a point such as E.</a:t>
            </a:r>
            <a:endParaRPr lang="en-IN" sz="2000"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STRESS AND STRAIN</a:t>
            </a:r>
          </a:p>
        </p:txBody>
      </p:sp>
      <p:pic>
        <p:nvPicPr>
          <p:cNvPr id="2" name="Picture 1"/>
          <p:cNvPicPr>
            <a:picLocks noChangeAspect="1"/>
          </p:cNvPicPr>
          <p:nvPr/>
        </p:nvPicPr>
        <p:blipFill>
          <a:blip r:embed="rId4"/>
          <a:stretch>
            <a:fillRect/>
          </a:stretch>
        </p:blipFill>
        <p:spPr>
          <a:xfrm>
            <a:off x="7185810" y="2253514"/>
            <a:ext cx="4913418" cy="3214687"/>
          </a:xfrm>
          <a:prstGeom prst="rect">
            <a:avLst/>
          </a:prstGeom>
        </p:spPr>
      </p:pic>
    </p:spTree>
    <p:extLst>
      <p:ext uri="{BB962C8B-B14F-4D97-AF65-F5344CB8AC3E}">
        <p14:creationId xmlns:p14="http://schemas.microsoft.com/office/powerpoint/2010/main" val="18359278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 y="1316458"/>
            <a:ext cx="7529513" cy="5016758"/>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STRESS – STRAIN DIAGRAM OF MILD STEEL</a:t>
            </a:r>
          </a:p>
          <a:p>
            <a:pPr marL="342900" indent="-342900" algn="just">
              <a:buFont typeface="Wingdings" panose="05000000000000000000" pitchFamily="2" charset="2"/>
              <a:buChar char="Ø"/>
            </a:pPr>
            <a:endParaRPr lang="en-US"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When a test specimen is stretched, lateral contraction occurs, as previously mentioned.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resulting decrease in cross-sectional area is too small to have a noticeable effect on the calculated values of the stresses up to about point C.</a:t>
            </a: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In the vicinity of the ultimate stress, the reduction in area of the bar becomes clearly visible and a pronounced</a:t>
            </a:r>
            <a:r>
              <a:rPr lang="en-US" sz="2000" b="1" dirty="0">
                <a:latin typeface="Times New Roman" panose="02020603050405020304" pitchFamily="18" charset="0"/>
                <a:cs typeface="Times New Roman" panose="02020603050405020304" pitchFamily="18" charset="0"/>
              </a:rPr>
              <a:t> necking </a:t>
            </a:r>
            <a:r>
              <a:rPr lang="en-US" sz="2000" dirty="0">
                <a:latin typeface="Times New Roman" panose="02020603050405020304" pitchFamily="18" charset="0"/>
                <a:cs typeface="Times New Roman" panose="02020603050405020304" pitchFamily="18" charset="0"/>
              </a:rPr>
              <a:t>of the bar occurs.</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Fracture finally occurs at a point such as E.</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STRESS AND STRAIN</a:t>
            </a:r>
          </a:p>
        </p:txBody>
      </p:sp>
      <p:pic>
        <p:nvPicPr>
          <p:cNvPr id="2" name="Picture 1"/>
          <p:cNvPicPr>
            <a:picLocks noChangeAspect="1"/>
          </p:cNvPicPr>
          <p:nvPr/>
        </p:nvPicPr>
        <p:blipFill>
          <a:blip r:embed="rId4"/>
          <a:stretch>
            <a:fillRect/>
          </a:stretch>
        </p:blipFill>
        <p:spPr>
          <a:xfrm>
            <a:off x="7497512" y="2457450"/>
            <a:ext cx="4601716" cy="3010751"/>
          </a:xfrm>
          <a:prstGeom prst="rect">
            <a:avLst/>
          </a:prstGeom>
        </p:spPr>
      </p:pic>
    </p:spTree>
    <p:extLst>
      <p:ext uri="{BB962C8B-B14F-4D97-AF65-F5344CB8AC3E}">
        <p14:creationId xmlns:p14="http://schemas.microsoft.com/office/powerpoint/2010/main" val="38642552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 y="1316458"/>
            <a:ext cx="11301414" cy="6247864"/>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STRESS – STRAIN DIAGRAM OF MILD STEEL</a:t>
            </a:r>
            <a:endParaRPr lang="en-US"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axial stress </a:t>
            </a:r>
            <a:r>
              <a:rPr lang="el-GR" sz="2000" dirty="0">
                <a:latin typeface="Times New Roman" panose="02020603050405020304" pitchFamily="18" charset="0"/>
                <a:cs typeface="Times New Roman" panose="02020603050405020304" pitchFamily="18" charset="0"/>
              </a:rPr>
              <a:t>σ</a:t>
            </a:r>
            <a:r>
              <a:rPr lang="en-US" sz="2000" dirty="0">
                <a:latin typeface="Times New Roman" panose="02020603050405020304" pitchFamily="18" charset="0"/>
                <a:cs typeface="Times New Roman" panose="02020603050405020304" pitchFamily="18" charset="0"/>
              </a:rPr>
              <a:t> in a test specimen is calculated by dividing the axial load P by the cross-sectional area A.</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When the initial area of the specimen is used in the calculation, the stress is called the </a:t>
            </a:r>
            <a:r>
              <a:rPr lang="en-US" sz="2000" b="1" dirty="0">
                <a:latin typeface="Times New Roman" panose="02020603050405020304" pitchFamily="18" charset="0"/>
                <a:cs typeface="Times New Roman" panose="02020603050405020304" pitchFamily="18" charset="0"/>
              </a:rPr>
              <a:t>nominal stress </a:t>
            </a:r>
            <a:r>
              <a:rPr lang="en-US" sz="2000" dirty="0">
                <a:latin typeface="Times New Roman" panose="02020603050405020304" pitchFamily="18" charset="0"/>
                <a:cs typeface="Times New Roman" panose="02020603050405020304" pitchFamily="18" charset="0"/>
              </a:rPr>
              <a:t>(other names are conventional stress and engineering stress).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 more exact value of the axial stress, called the </a:t>
            </a:r>
            <a:r>
              <a:rPr lang="en-US" sz="2000" b="1" dirty="0">
                <a:latin typeface="Times New Roman" panose="02020603050405020304" pitchFamily="18" charset="0"/>
                <a:cs typeface="Times New Roman" panose="02020603050405020304" pitchFamily="18" charset="0"/>
              </a:rPr>
              <a:t>true stress</a:t>
            </a:r>
            <a:r>
              <a:rPr lang="en-US" sz="2000" dirty="0">
                <a:latin typeface="Times New Roman" panose="02020603050405020304" pitchFamily="18" charset="0"/>
                <a:cs typeface="Times New Roman" panose="02020603050405020304" pitchFamily="18" charset="0"/>
              </a:rPr>
              <a:t>, can be calculated by using the actual area of the bar at the cross section where failure occurs. Since the actual area in a tension test is always less than the initial area, the true stress is larger than the nominal stress.</a:t>
            </a: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average axial strain </a:t>
            </a:r>
            <a:r>
              <a:rPr lang="el-GR" sz="2000" dirty="0">
                <a:latin typeface="Times New Roman" panose="02020603050405020304" pitchFamily="18" charset="0"/>
                <a:cs typeface="Times New Roman" panose="02020603050405020304" pitchFamily="18" charset="0"/>
              </a:rPr>
              <a:t>ε</a:t>
            </a:r>
            <a:r>
              <a:rPr lang="en-US" sz="2000" dirty="0">
                <a:latin typeface="Times New Roman" panose="02020603050405020304" pitchFamily="18" charset="0"/>
                <a:cs typeface="Times New Roman" panose="02020603050405020304" pitchFamily="18" charset="0"/>
              </a:rPr>
              <a:t> in the test specimen is found by dividing the measured elongation </a:t>
            </a:r>
            <a:r>
              <a:rPr lang="el-GR" sz="2000" dirty="0">
                <a:latin typeface="Times New Roman" panose="02020603050405020304" pitchFamily="18" charset="0"/>
                <a:cs typeface="Times New Roman" panose="02020603050405020304" pitchFamily="18" charset="0"/>
              </a:rPr>
              <a:t>δ</a:t>
            </a:r>
            <a:r>
              <a:rPr lang="en-US" sz="2000" dirty="0">
                <a:latin typeface="Times New Roman" panose="02020603050405020304" pitchFamily="18" charset="0"/>
                <a:cs typeface="Times New Roman" panose="02020603050405020304" pitchFamily="18" charset="0"/>
              </a:rPr>
              <a:t> between the gage marks by the gage length L.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If the initial gage length is used in the calculation then the </a:t>
            </a:r>
            <a:r>
              <a:rPr lang="en-US" sz="2000" b="1" dirty="0">
                <a:latin typeface="Times New Roman" panose="02020603050405020304" pitchFamily="18" charset="0"/>
                <a:cs typeface="Times New Roman" panose="02020603050405020304" pitchFamily="18" charset="0"/>
              </a:rPr>
              <a:t>nominal strain </a:t>
            </a:r>
            <a:r>
              <a:rPr lang="en-US" sz="2000" dirty="0">
                <a:latin typeface="Times New Roman" panose="02020603050405020304" pitchFamily="18" charset="0"/>
                <a:cs typeface="Times New Roman" panose="02020603050405020304" pitchFamily="18" charset="0"/>
              </a:rPr>
              <a:t>is obtained. Since the distance between the gage marks increases as the tensile load is applied, we can calculate the </a:t>
            </a:r>
            <a:r>
              <a:rPr lang="en-US" sz="2000" b="1" dirty="0">
                <a:latin typeface="Times New Roman" panose="02020603050405020304" pitchFamily="18" charset="0"/>
                <a:cs typeface="Times New Roman" panose="02020603050405020304" pitchFamily="18" charset="0"/>
              </a:rPr>
              <a:t>true strain </a:t>
            </a:r>
            <a:r>
              <a:rPr lang="en-US" sz="2000" dirty="0">
                <a:latin typeface="Times New Roman" panose="02020603050405020304" pitchFamily="18" charset="0"/>
                <a:cs typeface="Times New Roman" panose="02020603050405020304" pitchFamily="18" charset="0"/>
              </a:rPr>
              <a:t>(or natural strain) at any value of the load by using the actual distance between the gage marks. In tension, true strain is always smaller than nominal strain.</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STRESS AND STRAIN</a:t>
            </a:r>
          </a:p>
        </p:txBody>
      </p:sp>
    </p:spTree>
    <p:extLst>
      <p:ext uri="{BB962C8B-B14F-4D97-AF65-F5344CB8AC3E}">
        <p14:creationId xmlns:p14="http://schemas.microsoft.com/office/powerpoint/2010/main" val="1234211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10947336" cy="5324535"/>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CLASSIFICATION OF MATERIALS</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Solid materials have been conveniently grouped into three basic classifications:</a:t>
            </a:r>
          </a:p>
          <a:p>
            <a:pPr algn="just"/>
            <a:r>
              <a:rPr lang="en-US" sz="2000" dirty="0">
                <a:latin typeface="Times New Roman" panose="02020603050405020304" pitchFamily="18" charset="0"/>
                <a:cs typeface="Times New Roman" panose="02020603050405020304" pitchFamily="18" charset="0"/>
              </a:rPr>
              <a:t>     </a:t>
            </a:r>
            <a:r>
              <a:rPr lang="en-US" sz="2000" b="1" i="1" dirty="0">
                <a:latin typeface="Times New Roman" panose="02020603050405020304" pitchFamily="18" charset="0"/>
                <a:cs typeface="Times New Roman" panose="02020603050405020304" pitchFamily="18" charset="0"/>
              </a:rPr>
              <a:t>metals, ceramics, and polymers.</a:t>
            </a:r>
          </a:p>
          <a:p>
            <a:pPr algn="just"/>
            <a:endParaRPr lang="en-US" sz="2000" b="1" i="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This scheme is based primarily on chemical makeup and atomic structure, and most materials fall into one distinct grouping or another, although there are some intermediates.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In addition, there are the </a:t>
            </a:r>
            <a:r>
              <a:rPr lang="en-US" sz="2000" b="1" i="1" dirty="0">
                <a:latin typeface="Times New Roman" panose="02020603050405020304" pitchFamily="18" charset="0"/>
                <a:cs typeface="Times New Roman" panose="02020603050405020304" pitchFamily="18" charset="0"/>
              </a:rPr>
              <a:t>composites</a:t>
            </a:r>
            <a:r>
              <a:rPr lang="en-US" sz="2000" dirty="0">
                <a:latin typeface="Times New Roman" panose="02020603050405020304" pitchFamily="18" charset="0"/>
                <a:cs typeface="Times New Roman" panose="02020603050405020304" pitchFamily="18" charset="0"/>
              </a:rPr>
              <a:t>, combinations of two or more of the above three basic material classes.</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Another classification is advanced materials—those used in high-technology applications—viz. </a:t>
            </a:r>
            <a:r>
              <a:rPr lang="en-US" sz="2000" b="1" i="1" dirty="0">
                <a:latin typeface="Times New Roman" panose="02020603050405020304" pitchFamily="18" charset="0"/>
                <a:cs typeface="Times New Roman" panose="02020603050405020304" pitchFamily="18" charset="0"/>
              </a:rPr>
              <a:t>semiconductors, biomaterials, smart materials, and nano engineered materials</a:t>
            </a:r>
            <a:r>
              <a:rPr lang="en-US" sz="2000" dirty="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endParaRPr lang="en-IN"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ENGINEERING MATERIALS</a:t>
            </a:r>
          </a:p>
        </p:txBody>
      </p:sp>
    </p:spTree>
    <p:extLst>
      <p:ext uri="{BB962C8B-B14F-4D97-AF65-F5344CB8AC3E}">
        <p14:creationId xmlns:p14="http://schemas.microsoft.com/office/powerpoint/2010/main" val="2272715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0" y="1543804"/>
            <a:ext cx="8143875" cy="4370427"/>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STRESS – STRAIN DIAGRAM OF OTHER MATERIALS</a:t>
            </a:r>
            <a:endParaRPr lang="en-US"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presence of a clearly defined yield point followed by large  plastic strains is an important characteristic of structural steel that is  sometimes utilized in practical design.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Metals such as structural steel that undergo large permanent strains before failure are classified as </a:t>
            </a:r>
            <a:r>
              <a:rPr lang="en-US" sz="2000" b="1" dirty="0">
                <a:latin typeface="Times New Roman" panose="02020603050405020304" pitchFamily="18" charset="0"/>
                <a:cs typeface="Times New Roman" panose="02020603050405020304" pitchFamily="18" charset="0"/>
              </a:rPr>
              <a:t>ductile</a:t>
            </a:r>
            <a:r>
              <a:rPr lang="en-US" sz="2000" dirty="0">
                <a:latin typeface="Times New Roman" panose="02020603050405020304" pitchFamily="18" charset="0"/>
                <a:cs typeface="Times New Roman" panose="02020603050405020304" pitchFamily="18" charset="0"/>
              </a:rPr>
              <a:t>. Other materials that behave in a ductile manner (under certain conditions) include aluminum, copper,  magnesium, lead, molybdenum, nickel, brass, bronze, </a:t>
            </a:r>
            <a:r>
              <a:rPr lang="en-US" sz="2000" dirty="0" err="1">
                <a:latin typeface="Times New Roman" panose="02020603050405020304" pitchFamily="18" charset="0"/>
                <a:cs typeface="Times New Roman" panose="02020603050405020304" pitchFamily="18" charset="0"/>
              </a:rPr>
              <a:t>monel</a:t>
            </a:r>
            <a:r>
              <a:rPr lang="en-US" sz="2000" dirty="0">
                <a:latin typeface="Times New Roman" panose="02020603050405020304" pitchFamily="18" charset="0"/>
                <a:cs typeface="Times New Roman" panose="02020603050405020304" pitchFamily="18" charset="0"/>
              </a:rPr>
              <a:t> metal, nylon, and </a:t>
            </a:r>
            <a:r>
              <a:rPr lang="en-US" sz="2000" dirty="0" err="1">
                <a:latin typeface="Times New Roman" panose="02020603050405020304" pitchFamily="18" charset="0"/>
                <a:cs typeface="Times New Roman" panose="02020603050405020304" pitchFamily="18" charset="0"/>
              </a:rPr>
              <a:t>teflon</a:t>
            </a:r>
            <a:r>
              <a:rPr lang="en-US" sz="2000" dirty="0">
                <a:latin typeface="Times New Roman" panose="02020603050405020304" pitchFamily="18" charset="0"/>
                <a:cs typeface="Times New Roman" panose="02020603050405020304" pitchFamily="18" charset="0"/>
              </a:rPr>
              <a:t>.</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Although they may have considerable ductility, </a:t>
            </a:r>
            <a:r>
              <a:rPr lang="en-US" sz="2000" b="1" dirty="0">
                <a:latin typeface="Times New Roman" panose="02020603050405020304" pitchFamily="18" charset="0"/>
                <a:cs typeface="Times New Roman" panose="02020603050405020304" pitchFamily="18" charset="0"/>
              </a:rPr>
              <a:t>aluminum alloys </a:t>
            </a:r>
            <a:r>
              <a:rPr lang="en-US" sz="2000" dirty="0">
                <a:latin typeface="Times New Roman" panose="02020603050405020304" pitchFamily="18" charset="0"/>
                <a:cs typeface="Times New Roman" panose="02020603050405020304" pitchFamily="18" charset="0"/>
              </a:rPr>
              <a:t>typically do not have a clearly definable yield point, as shown by the stress-strain diagram of Figure.</a:t>
            </a:r>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STRESS AND STRAIN</a:t>
            </a:r>
          </a:p>
        </p:txBody>
      </p:sp>
      <p:pic>
        <p:nvPicPr>
          <p:cNvPr id="4" name="Picture 3"/>
          <p:cNvPicPr>
            <a:picLocks noChangeAspect="1"/>
          </p:cNvPicPr>
          <p:nvPr/>
        </p:nvPicPr>
        <p:blipFill>
          <a:blip r:embed="rId4"/>
          <a:stretch>
            <a:fillRect/>
          </a:stretch>
        </p:blipFill>
        <p:spPr>
          <a:xfrm>
            <a:off x="8214509" y="2059914"/>
            <a:ext cx="3884719" cy="3206165"/>
          </a:xfrm>
          <a:prstGeom prst="rect">
            <a:avLst/>
          </a:prstGeom>
        </p:spPr>
      </p:pic>
    </p:spTree>
    <p:extLst>
      <p:ext uri="{BB962C8B-B14F-4D97-AF65-F5344CB8AC3E}">
        <p14:creationId xmlns:p14="http://schemas.microsoft.com/office/powerpoint/2010/main" val="24145456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0" y="1543804"/>
            <a:ext cx="8143875" cy="4401205"/>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STRESS – STRAIN DIAGRAM OF OTHER MATERIALS</a:t>
            </a:r>
            <a:endParaRPr lang="en-US"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When a material such as aluminum does not have an obvious yield point and yet undergoes large strains after the proportional limit is exceeded, an arbitrary yield stress may be determined by the offset method.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 straight line is drawn on the stress-strain diagram parallel to the initial linear part of the curve but offset by some standard strain, such as 0.002 (or 0.2%). The intersection of the offset line and the stress-strain curve (point A in the figure) defines the yield stress.</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Because this stress is determined by an arbitrary rule and is not an inherent physical property of the material, it should be distinguished from a true yield stress by referring to it as the </a:t>
            </a:r>
            <a:r>
              <a:rPr lang="en-US" sz="2000" b="1" dirty="0">
                <a:latin typeface="Times New Roman" panose="02020603050405020304" pitchFamily="18" charset="0"/>
                <a:cs typeface="Times New Roman" panose="02020603050405020304" pitchFamily="18" charset="0"/>
              </a:rPr>
              <a:t>offset yield stress</a:t>
            </a:r>
            <a:r>
              <a:rPr lang="en-US" sz="2000" dirty="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STRESS AND STRAIN</a:t>
            </a:r>
          </a:p>
        </p:txBody>
      </p:sp>
      <p:pic>
        <p:nvPicPr>
          <p:cNvPr id="4" name="Picture 3"/>
          <p:cNvPicPr>
            <a:picLocks noChangeAspect="1"/>
          </p:cNvPicPr>
          <p:nvPr/>
        </p:nvPicPr>
        <p:blipFill>
          <a:blip r:embed="rId4"/>
          <a:stretch>
            <a:fillRect/>
          </a:stretch>
        </p:blipFill>
        <p:spPr>
          <a:xfrm>
            <a:off x="8214509" y="2059914"/>
            <a:ext cx="3884719" cy="3206165"/>
          </a:xfrm>
          <a:prstGeom prst="rect">
            <a:avLst/>
          </a:prstGeom>
        </p:spPr>
      </p:pic>
    </p:spTree>
    <p:extLst>
      <p:ext uri="{BB962C8B-B14F-4D97-AF65-F5344CB8AC3E}">
        <p14:creationId xmlns:p14="http://schemas.microsoft.com/office/powerpoint/2010/main" val="1275831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0" y="1543804"/>
            <a:ext cx="10544175" cy="4708981"/>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MEASURES OF DUCTILITY</a:t>
            </a:r>
            <a:endParaRPr lang="en-US"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ductility of a material in tension can be characterized by its elongation and by the reduction in area at the cross section where fracture occurs.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a:t>
            </a:r>
            <a:r>
              <a:rPr lang="en-US" sz="2000" b="1" dirty="0">
                <a:latin typeface="Times New Roman" panose="02020603050405020304" pitchFamily="18" charset="0"/>
                <a:cs typeface="Times New Roman" panose="02020603050405020304" pitchFamily="18" charset="0"/>
              </a:rPr>
              <a:t>percent elongation </a:t>
            </a:r>
            <a:r>
              <a:rPr lang="en-US" sz="2000" dirty="0">
                <a:latin typeface="Times New Roman" panose="02020603050405020304" pitchFamily="18" charset="0"/>
                <a:cs typeface="Times New Roman" panose="02020603050405020304" pitchFamily="18" charset="0"/>
              </a:rPr>
              <a:t>is defined as follows:</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in which L</a:t>
            </a:r>
            <a:r>
              <a:rPr lang="en-US" sz="2000" baseline="-25000" dirty="0">
                <a:latin typeface="Times New Roman" panose="02020603050405020304" pitchFamily="18" charset="0"/>
                <a:cs typeface="Times New Roman" panose="02020603050405020304" pitchFamily="18" charset="0"/>
              </a:rPr>
              <a:t>0</a:t>
            </a:r>
            <a:r>
              <a:rPr lang="en-US" sz="2000" dirty="0"/>
              <a:t> </a:t>
            </a:r>
            <a:r>
              <a:rPr lang="en-US" sz="2000" dirty="0">
                <a:latin typeface="Times New Roman" panose="02020603050405020304" pitchFamily="18" charset="0"/>
                <a:cs typeface="Times New Roman" panose="02020603050405020304" pitchFamily="18" charset="0"/>
              </a:rPr>
              <a:t>is the original gage length and L</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is the distance between the gage marks at fracture. </a:t>
            </a: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Because the elongation is not uniform over the length of the specimen but is concentrated in the region of necking, the percent elongation depends upon the gage length. Therefore, when stating the percent elongation, the gage length should always be given. For a 2 in. gage length, steel may have an elongation in the range from 3% to 40%, depending upon composition.</a:t>
            </a:r>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STRESS AND STRAIN</a:t>
            </a:r>
          </a:p>
        </p:txBody>
      </p:sp>
      <p:pic>
        <p:nvPicPr>
          <p:cNvPr id="2" name="Picture 1"/>
          <p:cNvPicPr>
            <a:picLocks noChangeAspect="1"/>
          </p:cNvPicPr>
          <p:nvPr/>
        </p:nvPicPr>
        <p:blipFill>
          <a:blip r:embed="rId4"/>
          <a:stretch>
            <a:fillRect/>
          </a:stretch>
        </p:blipFill>
        <p:spPr>
          <a:xfrm>
            <a:off x="3467099" y="3471862"/>
            <a:ext cx="4060663" cy="857251"/>
          </a:xfrm>
          <a:prstGeom prst="rect">
            <a:avLst/>
          </a:prstGeom>
        </p:spPr>
      </p:pic>
    </p:spTree>
    <p:extLst>
      <p:ext uri="{BB962C8B-B14F-4D97-AF65-F5344CB8AC3E}">
        <p14:creationId xmlns:p14="http://schemas.microsoft.com/office/powerpoint/2010/main" val="9978112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0" y="1543804"/>
            <a:ext cx="10544175" cy="2862322"/>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MEASURES OF DUCTILITY</a:t>
            </a:r>
            <a:endParaRPr lang="en-US"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a:t>
            </a:r>
            <a:r>
              <a:rPr lang="en-US" sz="2000" b="1" dirty="0">
                <a:latin typeface="Times New Roman" panose="02020603050405020304" pitchFamily="18" charset="0"/>
                <a:cs typeface="Times New Roman" panose="02020603050405020304" pitchFamily="18" charset="0"/>
              </a:rPr>
              <a:t>percent reduction in area </a:t>
            </a:r>
            <a:r>
              <a:rPr lang="en-US" sz="2000" dirty="0">
                <a:latin typeface="Times New Roman" panose="02020603050405020304" pitchFamily="18" charset="0"/>
                <a:cs typeface="Times New Roman" panose="02020603050405020304" pitchFamily="18" charset="0"/>
              </a:rPr>
              <a:t>measures the amount of necking that occurs and is defined as follows</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in which A</a:t>
            </a:r>
            <a:r>
              <a:rPr lang="en-US" sz="1600" dirty="0">
                <a:latin typeface="Times New Roman" panose="02020603050405020304" pitchFamily="18" charset="0"/>
                <a:cs typeface="Times New Roman" panose="02020603050405020304" pitchFamily="18" charset="0"/>
              </a:rPr>
              <a:t>0</a:t>
            </a:r>
            <a:r>
              <a:rPr lang="en-US" sz="2000" dirty="0">
                <a:latin typeface="Times New Roman" panose="02020603050405020304" pitchFamily="18" charset="0"/>
                <a:cs typeface="Times New Roman" panose="02020603050405020304" pitchFamily="18" charset="0"/>
              </a:rPr>
              <a:t> is the original cross-sectional area and A</a:t>
            </a:r>
            <a:r>
              <a:rPr lang="en-US" sz="14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is the final area at the fracture section. For ductile steels, the reduction is about 50%.</a:t>
            </a:r>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STRESS AND STRAIN</a:t>
            </a:r>
          </a:p>
        </p:txBody>
      </p:sp>
      <p:pic>
        <p:nvPicPr>
          <p:cNvPr id="4" name="Picture 3"/>
          <p:cNvPicPr>
            <a:picLocks noChangeAspect="1"/>
          </p:cNvPicPr>
          <p:nvPr/>
        </p:nvPicPr>
        <p:blipFill>
          <a:blip r:embed="rId4"/>
          <a:stretch>
            <a:fillRect/>
          </a:stretch>
        </p:blipFill>
        <p:spPr>
          <a:xfrm>
            <a:off x="3157537" y="2846938"/>
            <a:ext cx="4636331" cy="767800"/>
          </a:xfrm>
          <a:prstGeom prst="rect">
            <a:avLst/>
          </a:prstGeom>
        </p:spPr>
      </p:pic>
    </p:spTree>
    <p:extLst>
      <p:ext uri="{BB962C8B-B14F-4D97-AF65-F5344CB8AC3E}">
        <p14:creationId xmlns:p14="http://schemas.microsoft.com/office/powerpoint/2010/main" val="3566707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89362" y="1986716"/>
            <a:ext cx="7700963" cy="3170099"/>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STRESS- STRAIN DIAGRAM OF A BRITTLE MATERIAL</a:t>
            </a:r>
            <a:endParaRPr lang="en-US"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Materials that fail in tension at relatively low values of strain are classified as </a:t>
            </a:r>
            <a:r>
              <a:rPr lang="en-US" sz="2000" b="1" dirty="0">
                <a:latin typeface="Times New Roman" panose="02020603050405020304" pitchFamily="18" charset="0"/>
                <a:cs typeface="Times New Roman" panose="02020603050405020304" pitchFamily="18" charset="0"/>
              </a:rPr>
              <a:t>brittle</a:t>
            </a:r>
            <a:r>
              <a:rPr lang="en-US" sz="2000" dirty="0">
                <a:latin typeface="Times New Roman" panose="02020603050405020304" pitchFamily="18" charset="0"/>
                <a:cs typeface="Times New Roman" panose="02020603050405020304" pitchFamily="18" charset="0"/>
              </a:rPr>
              <a:t>. Examples are concrete, stone, cast iron, glass, ceramics, and a variety of metallic alloys.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Brittle materials fail with only little elongation after the proportional limit is exceeded. Furthermore, the reduction in area is insignificant, and so the nominal fracture stress (point B) is the same as the true ultimate stress. </a:t>
            </a:r>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STRESS AND STRAIN</a:t>
            </a:r>
          </a:p>
        </p:txBody>
      </p:sp>
      <p:pic>
        <p:nvPicPr>
          <p:cNvPr id="2" name="Picture 1"/>
          <p:cNvPicPr>
            <a:picLocks noChangeAspect="1"/>
          </p:cNvPicPr>
          <p:nvPr/>
        </p:nvPicPr>
        <p:blipFill>
          <a:blip r:embed="rId4"/>
          <a:stretch>
            <a:fillRect/>
          </a:stretch>
        </p:blipFill>
        <p:spPr>
          <a:xfrm>
            <a:off x="8371638" y="2509726"/>
            <a:ext cx="3486180" cy="3152719"/>
          </a:xfrm>
          <a:prstGeom prst="rect">
            <a:avLst/>
          </a:prstGeom>
        </p:spPr>
      </p:pic>
    </p:spTree>
    <p:extLst>
      <p:ext uri="{BB962C8B-B14F-4D97-AF65-F5344CB8AC3E}">
        <p14:creationId xmlns:p14="http://schemas.microsoft.com/office/powerpoint/2010/main" val="17551407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89362" y="1513221"/>
            <a:ext cx="7954514" cy="5016758"/>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STRESS- STRAIN DIAGRAM IN COMPRESSION</a:t>
            </a:r>
            <a:endParaRPr lang="en-US" sz="2000" b="1" u="sng"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Stress-strain curves for materials in compression differ from those in tension.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Ductile metals such as steel, aluminum, and copper have proportional  limits in compression very close to those in tension, and the initial regions of their compressive and tensile stress-strain diagrams are about the same.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However, after yielding begins, the behavior is quite different.</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In a tension test, the specimen is stretched, necking may occur, and fracture ultimately takes place. When the material is compressed, it bulges outward on the sides and becomes barrel shaped, because friction between the specimen and the end plates prevents lateral expansion. </a:t>
            </a:r>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STRESS AND STRAIN</a:t>
            </a:r>
          </a:p>
        </p:txBody>
      </p:sp>
      <p:pic>
        <p:nvPicPr>
          <p:cNvPr id="4" name="Picture 3"/>
          <p:cNvPicPr>
            <a:picLocks noChangeAspect="1"/>
          </p:cNvPicPr>
          <p:nvPr/>
        </p:nvPicPr>
        <p:blipFill>
          <a:blip r:embed="rId4"/>
          <a:stretch>
            <a:fillRect/>
          </a:stretch>
        </p:blipFill>
        <p:spPr>
          <a:xfrm>
            <a:off x="8143876" y="2021051"/>
            <a:ext cx="3771900" cy="3499405"/>
          </a:xfrm>
          <a:prstGeom prst="rect">
            <a:avLst/>
          </a:prstGeom>
        </p:spPr>
      </p:pic>
    </p:spTree>
    <p:extLst>
      <p:ext uri="{BB962C8B-B14F-4D97-AF65-F5344CB8AC3E}">
        <p14:creationId xmlns:p14="http://schemas.microsoft.com/office/powerpoint/2010/main" val="2744522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89361" y="1513221"/>
            <a:ext cx="8883201" cy="4708981"/>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STRESS- STRAIN DIAGRAM IN COMPRESSION</a:t>
            </a:r>
            <a:endParaRPr lang="en-US" sz="2000" b="1" u="sng"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With increasing load, the specimen is flattened out and offers greatly increased resistance to further shortening (which means that the stress-strain curve becomes very steep.</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Brittle materials loaded in compression typically have an initial linear region followed by a region in which the shortening increases at a slightly higher rate than does the load.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stress-strain curves for compression and tension often have similar shapes, but the ultimate stresses in compression are much higher than those in tension.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Also, unlike ductile materials, which flatten out when compressed, brittle materials actually break at the maximum load.</a:t>
            </a:r>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STRESS AND STRAIN</a:t>
            </a:r>
          </a:p>
        </p:txBody>
      </p:sp>
    </p:spTree>
    <p:extLst>
      <p:ext uri="{BB962C8B-B14F-4D97-AF65-F5344CB8AC3E}">
        <p14:creationId xmlns:p14="http://schemas.microsoft.com/office/powerpoint/2010/main" val="41989286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89361" y="1513221"/>
            <a:ext cx="8383139" cy="6247864"/>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ELASTICITY AND PLASTICITY</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Stress-strain diagrams portray the behavior of engineering materials when the materials are loaded in tension or compression, as described in the preceding section. To go one step further, let us now consider what happens when the load is removed and the material is </a:t>
            </a:r>
            <a:r>
              <a:rPr lang="en-US" sz="2000" b="1" i="1" dirty="0">
                <a:latin typeface="Times New Roman" panose="02020603050405020304" pitchFamily="18" charset="0"/>
                <a:cs typeface="Times New Roman" panose="02020603050405020304" pitchFamily="18" charset="0"/>
              </a:rPr>
              <a:t>unloaded</a:t>
            </a:r>
            <a:r>
              <a:rPr lang="en-US" sz="2000" dirty="0">
                <a:latin typeface="Times New Roman" panose="02020603050405020304" pitchFamily="18" charset="0"/>
                <a:cs typeface="Times New Roman" panose="02020603050405020304" pitchFamily="18" charset="0"/>
              </a:rPr>
              <a:t>.</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Assume, for instance, that we apply a load to a tensile specimen so that the stress and strain go from the origin O to point A on the stress strain curve.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Suppose further that when the load is removed, the material follows exactly the same curve back to the origin O. This property of a material, by which it returns to its original dimensions during unloading, is called </a:t>
            </a:r>
            <a:r>
              <a:rPr lang="en-US" sz="2000" b="1" dirty="0">
                <a:latin typeface="Times New Roman" panose="02020603050405020304" pitchFamily="18" charset="0"/>
                <a:cs typeface="Times New Roman" panose="02020603050405020304" pitchFamily="18" charset="0"/>
              </a:rPr>
              <a:t>elasticity</a:t>
            </a:r>
            <a:r>
              <a:rPr lang="en-US" sz="2000" dirty="0">
                <a:latin typeface="Times New Roman" panose="02020603050405020304" pitchFamily="18" charset="0"/>
                <a:cs typeface="Times New Roman" panose="02020603050405020304" pitchFamily="18" charset="0"/>
              </a:rPr>
              <a:t>, and the material itself is said to be </a:t>
            </a:r>
            <a:r>
              <a:rPr lang="en-US" sz="2000" b="1" dirty="0">
                <a:latin typeface="Times New Roman" panose="02020603050405020304" pitchFamily="18" charset="0"/>
                <a:cs typeface="Times New Roman" panose="02020603050405020304" pitchFamily="18" charset="0"/>
              </a:rPr>
              <a:t>elastic</a:t>
            </a:r>
            <a:r>
              <a:rPr lang="en-US" sz="2000" dirty="0">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Note that the stress-strain curve from O to A need not be linear in order for the material to be elastic.</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STRESS AND STRAIN</a:t>
            </a:r>
          </a:p>
        </p:txBody>
      </p:sp>
      <p:pic>
        <p:nvPicPr>
          <p:cNvPr id="2" name="Picture 1"/>
          <p:cNvPicPr>
            <a:picLocks noChangeAspect="1"/>
          </p:cNvPicPr>
          <p:nvPr/>
        </p:nvPicPr>
        <p:blipFill>
          <a:blip r:embed="rId4"/>
          <a:stretch>
            <a:fillRect/>
          </a:stretch>
        </p:blipFill>
        <p:spPr>
          <a:xfrm>
            <a:off x="8687205" y="2255307"/>
            <a:ext cx="3431325" cy="2945343"/>
          </a:xfrm>
          <a:prstGeom prst="rect">
            <a:avLst/>
          </a:prstGeom>
        </p:spPr>
      </p:pic>
    </p:spTree>
    <p:extLst>
      <p:ext uri="{BB962C8B-B14F-4D97-AF65-F5344CB8AC3E}">
        <p14:creationId xmlns:p14="http://schemas.microsoft.com/office/powerpoint/2010/main" val="27091462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0" y="1316458"/>
            <a:ext cx="8383139" cy="6247864"/>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ELASTICITY AND PLASTICITY</a:t>
            </a: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Now suppose that we load this same material to a higher level, so that point B is reached on the stress-strain curve.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When unloading occurs from point B, the material follows line BC on the diagram. This unloading line is parallel to the initial portion of the loading curve; that is, line BC is parallel to a tangent to the stress-strain curve at the origin.</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When point C is reached, the load has been entirely removed, but a </a:t>
            </a:r>
            <a:r>
              <a:rPr lang="en-US" sz="2000" b="1" dirty="0">
                <a:latin typeface="Times New Roman" panose="02020603050405020304" pitchFamily="18" charset="0"/>
                <a:cs typeface="Times New Roman" panose="02020603050405020304" pitchFamily="18" charset="0"/>
              </a:rPr>
              <a:t>residual strain, or permanent strain,</a:t>
            </a:r>
            <a:r>
              <a:rPr lang="en-US" sz="2000" dirty="0">
                <a:latin typeface="Times New Roman" panose="02020603050405020304" pitchFamily="18" charset="0"/>
                <a:cs typeface="Times New Roman" panose="02020603050405020304" pitchFamily="18" charset="0"/>
              </a:rPr>
              <a:t> represented by line OC, remains in the material. As a consequence, the bar being tested is longer than it was before loading. This residual elongation of the bar is called the permanent set.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Of the total strain OD developed during loading from O to B, the strain CD has been recovered elastically and the strain OC remains as a permanent strain. Thus, during unloading the bar returns partially to its original shape, and so the material is said to be </a:t>
            </a:r>
            <a:r>
              <a:rPr lang="en-US" sz="2000" b="1" dirty="0">
                <a:latin typeface="Times New Roman" panose="02020603050405020304" pitchFamily="18" charset="0"/>
                <a:cs typeface="Times New Roman" panose="02020603050405020304" pitchFamily="18" charset="0"/>
              </a:rPr>
              <a:t>partially elastic</a:t>
            </a:r>
            <a:r>
              <a:rPr lang="en-US" sz="2000" dirty="0">
                <a:latin typeface="Times New Roman" panose="02020603050405020304" pitchFamily="18" charset="0"/>
                <a:cs typeface="Times New Roman" panose="02020603050405020304" pitchFamily="18" charset="0"/>
              </a:rPr>
              <a:t>.</a:t>
            </a:r>
            <a:endParaRPr lang="en-IN"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STRESS AND STRAIN</a:t>
            </a:r>
          </a:p>
        </p:txBody>
      </p:sp>
      <p:pic>
        <p:nvPicPr>
          <p:cNvPr id="4" name="Picture 3"/>
          <p:cNvPicPr>
            <a:picLocks noChangeAspect="1"/>
          </p:cNvPicPr>
          <p:nvPr/>
        </p:nvPicPr>
        <p:blipFill>
          <a:blip r:embed="rId4"/>
          <a:stretch>
            <a:fillRect/>
          </a:stretch>
        </p:blipFill>
        <p:spPr>
          <a:xfrm>
            <a:off x="8607736" y="1866899"/>
            <a:ext cx="3551522" cy="3090864"/>
          </a:xfrm>
          <a:prstGeom prst="rect">
            <a:avLst/>
          </a:prstGeom>
        </p:spPr>
      </p:pic>
    </p:spTree>
    <p:extLst>
      <p:ext uri="{BB962C8B-B14F-4D97-AF65-F5344CB8AC3E}">
        <p14:creationId xmlns:p14="http://schemas.microsoft.com/office/powerpoint/2010/main" val="3904919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8308" y="1316458"/>
            <a:ext cx="9172575" cy="5940088"/>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ELASTICITY AND PLASTICITY</a:t>
            </a: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Between points A and B on the stress-strain curve, there must be a point before which the material is elastic and beyond which the material is partially elastic.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To find this point, we load the material to some selected value of stress and then remove the load. If there is no permanent set (that is, if the elongation of the bar returns to zero), then the material is fully elastic up to the selected value of the stress.</a:t>
            </a: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process of loading and unloading can be repeated for successively higher values of stress. Eventually, a stress will be reached such that not all the strain is recovered during unloading.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By this procedure, it is possible to determine the stress at the upper limit of the elastic region, for instance, the stress at point E. The stress at this point is known as the </a:t>
            </a:r>
            <a:r>
              <a:rPr lang="en-US" sz="2000" b="1" i="1" dirty="0">
                <a:latin typeface="Times New Roman" panose="02020603050405020304" pitchFamily="18" charset="0"/>
                <a:cs typeface="Times New Roman" panose="02020603050405020304" pitchFamily="18" charset="0"/>
              </a:rPr>
              <a:t>elastic limit </a:t>
            </a:r>
            <a:r>
              <a:rPr lang="en-US" sz="2000" dirty="0">
                <a:latin typeface="Times New Roman" panose="02020603050405020304" pitchFamily="18" charset="0"/>
                <a:cs typeface="Times New Roman" panose="02020603050405020304" pitchFamily="18" charset="0"/>
              </a:rPr>
              <a:t>of the material.</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characteristic of a material by which it undergoes inelastic strains beyond the strain at the elastic limit is known as </a:t>
            </a:r>
            <a:r>
              <a:rPr lang="en-US" sz="2000" b="1" i="1" dirty="0">
                <a:latin typeface="Times New Roman" panose="02020603050405020304" pitchFamily="18" charset="0"/>
                <a:cs typeface="Times New Roman" panose="02020603050405020304" pitchFamily="18" charset="0"/>
              </a:rPr>
              <a:t>plasticity</a:t>
            </a:r>
            <a:r>
              <a:rPr lang="en-US" sz="2000" dirty="0">
                <a:latin typeface="Times New Roman" panose="02020603050405020304" pitchFamily="18" charset="0"/>
                <a:cs typeface="Times New Roman" panose="02020603050405020304" pitchFamily="18" charset="0"/>
              </a:rPr>
              <a:t>.</a:t>
            </a:r>
          </a:p>
          <a:p>
            <a:pPr algn="just"/>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STRESS AND STRAIN</a:t>
            </a:r>
          </a:p>
        </p:txBody>
      </p:sp>
    </p:spTree>
    <p:extLst>
      <p:ext uri="{BB962C8B-B14F-4D97-AF65-F5344CB8AC3E}">
        <p14:creationId xmlns:p14="http://schemas.microsoft.com/office/powerpoint/2010/main" val="35136861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ENGINEERING MATERIALS</a:t>
            </a:r>
          </a:p>
        </p:txBody>
      </p:sp>
      <p:pic>
        <p:nvPicPr>
          <p:cNvPr id="2" name="Picture 1">
            <a:extLst>
              <a:ext uri="{FF2B5EF4-FFF2-40B4-BE49-F238E27FC236}">
                <a16:creationId xmlns:a16="http://schemas.microsoft.com/office/drawing/2014/main" id="{EF8AAE9C-A2D4-480C-9C04-B0619C4B3B41}"/>
              </a:ext>
            </a:extLst>
          </p:cNvPr>
          <p:cNvPicPr>
            <a:picLocks noChangeAspect="1"/>
          </p:cNvPicPr>
          <p:nvPr/>
        </p:nvPicPr>
        <p:blipFill>
          <a:blip r:embed="rId4"/>
          <a:stretch>
            <a:fillRect/>
          </a:stretch>
        </p:blipFill>
        <p:spPr>
          <a:xfrm>
            <a:off x="1727130" y="1873166"/>
            <a:ext cx="7428835" cy="4527633"/>
          </a:xfrm>
          <a:prstGeom prst="rect">
            <a:avLst/>
          </a:prstGeom>
        </p:spPr>
      </p:pic>
    </p:spTree>
    <p:extLst>
      <p:ext uri="{BB962C8B-B14F-4D97-AF65-F5344CB8AC3E}">
        <p14:creationId xmlns:p14="http://schemas.microsoft.com/office/powerpoint/2010/main" val="1223456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8308" y="1316458"/>
            <a:ext cx="9172575" cy="5324535"/>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LINEAR ELASTICITY AND HOOKE’S LAW</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Many structural materials, including most metals, wood, plastics, and ceramics, behave both elastically and linearly when first loaded. Consequently, their stress-strain curves begin with a straight line passing through the origin.</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When a material behaves elastically and also exhibits a linear relationship between stress and strain, it is said to be </a:t>
            </a:r>
            <a:r>
              <a:rPr lang="en-US" sz="2000" b="1" i="1" dirty="0">
                <a:latin typeface="Times New Roman" panose="02020603050405020304" pitchFamily="18" charset="0"/>
                <a:cs typeface="Times New Roman" panose="02020603050405020304" pitchFamily="18" charset="0"/>
              </a:rPr>
              <a:t>linearly elastic.</a:t>
            </a:r>
          </a:p>
          <a:p>
            <a:pPr marL="342900" indent="-342900" algn="just">
              <a:buFont typeface="Wingdings" panose="05000000000000000000" pitchFamily="2" charset="2"/>
              <a:buChar char="Ø"/>
            </a:pPr>
            <a:endParaRPr lang="en-US" sz="2000" b="1" i="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linear relationship between stress and strain for a bar in simple tension or compression is expressed by the equation</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in which </a:t>
            </a:r>
            <a:r>
              <a:rPr lang="el-GR" sz="2000" dirty="0">
                <a:latin typeface="Times New Roman" panose="02020603050405020304" pitchFamily="18" charset="0"/>
                <a:cs typeface="Times New Roman" panose="02020603050405020304" pitchFamily="18" charset="0"/>
              </a:rPr>
              <a:t>σ</a:t>
            </a:r>
            <a:r>
              <a:rPr lang="en-US" sz="2000" dirty="0">
                <a:latin typeface="Times New Roman" panose="02020603050405020304" pitchFamily="18" charset="0"/>
                <a:cs typeface="Times New Roman" panose="02020603050405020304" pitchFamily="18" charset="0"/>
              </a:rPr>
              <a:t> is the axial stress, </a:t>
            </a:r>
            <a:r>
              <a:rPr lang="el-GR" sz="2000" dirty="0">
                <a:latin typeface="Times New Roman" panose="02020603050405020304" pitchFamily="18" charset="0"/>
                <a:cs typeface="Times New Roman" panose="02020603050405020304" pitchFamily="18" charset="0"/>
              </a:rPr>
              <a:t>ε</a:t>
            </a:r>
            <a:r>
              <a:rPr lang="en-US" sz="2000" dirty="0">
                <a:latin typeface="Times New Roman" panose="02020603050405020304" pitchFamily="18" charset="0"/>
                <a:cs typeface="Times New Roman" panose="02020603050405020304" pitchFamily="18" charset="0"/>
              </a:rPr>
              <a:t> is the axial strain, and E is a constant of    </a:t>
            </a:r>
          </a:p>
          <a:p>
            <a:pPr algn="just"/>
            <a:r>
              <a:rPr lang="en-US" sz="2000" dirty="0">
                <a:latin typeface="Times New Roman" panose="02020603050405020304" pitchFamily="18" charset="0"/>
                <a:cs typeface="Times New Roman" panose="02020603050405020304" pitchFamily="18" charset="0"/>
              </a:rPr>
              <a:t>      proportionality known as the </a:t>
            </a:r>
            <a:r>
              <a:rPr lang="en-US" sz="2000" b="1" dirty="0">
                <a:latin typeface="Times New Roman" panose="02020603050405020304" pitchFamily="18" charset="0"/>
                <a:cs typeface="Times New Roman" panose="02020603050405020304" pitchFamily="18" charset="0"/>
              </a:rPr>
              <a:t>modulus of elasticity </a:t>
            </a:r>
            <a:r>
              <a:rPr lang="en-US" sz="2000" dirty="0">
                <a:latin typeface="Times New Roman" panose="02020603050405020304" pitchFamily="18" charset="0"/>
                <a:cs typeface="Times New Roman" panose="02020603050405020304" pitchFamily="18" charset="0"/>
              </a:rPr>
              <a:t>for the material.</a:t>
            </a:r>
          </a:p>
          <a:p>
            <a:pPr algn="just"/>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STRESS AND STRAIN</a:t>
            </a:r>
          </a:p>
        </p:txBody>
      </p:sp>
      <p:pic>
        <p:nvPicPr>
          <p:cNvPr id="2" name="Picture 1"/>
          <p:cNvPicPr>
            <a:picLocks noChangeAspect="1"/>
          </p:cNvPicPr>
          <p:nvPr/>
        </p:nvPicPr>
        <p:blipFill>
          <a:blip r:embed="rId4"/>
          <a:stretch>
            <a:fillRect/>
          </a:stretch>
        </p:blipFill>
        <p:spPr>
          <a:xfrm>
            <a:off x="3471864" y="4847804"/>
            <a:ext cx="1700212" cy="792332"/>
          </a:xfrm>
          <a:prstGeom prst="rect">
            <a:avLst/>
          </a:prstGeom>
        </p:spPr>
      </p:pic>
    </p:spTree>
    <p:extLst>
      <p:ext uri="{BB962C8B-B14F-4D97-AF65-F5344CB8AC3E}">
        <p14:creationId xmlns:p14="http://schemas.microsoft.com/office/powerpoint/2010/main" val="1446353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8308" y="1316458"/>
            <a:ext cx="9172575" cy="4708981"/>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LINEAR ELASTICITY AND HOOKE’S LAW</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equation σ = E</a:t>
            </a:r>
            <a:r>
              <a:rPr lang="el-GR" sz="2000" dirty="0">
                <a:latin typeface="Times New Roman" panose="02020603050405020304" pitchFamily="18" charset="0"/>
                <a:cs typeface="Times New Roman" panose="02020603050405020304" pitchFamily="18" charset="0"/>
              </a:rPr>
              <a:t>ε</a:t>
            </a:r>
            <a:r>
              <a:rPr lang="en-US" sz="2000" dirty="0">
                <a:latin typeface="Times New Roman" panose="02020603050405020304" pitchFamily="18" charset="0"/>
                <a:cs typeface="Times New Roman" panose="02020603050405020304" pitchFamily="18" charset="0"/>
              </a:rPr>
              <a:t> is commonly known as </a:t>
            </a:r>
            <a:r>
              <a:rPr lang="en-US" sz="2000" b="1" dirty="0">
                <a:latin typeface="Times New Roman" panose="02020603050405020304" pitchFamily="18" charset="0"/>
                <a:cs typeface="Times New Roman" panose="02020603050405020304" pitchFamily="18" charset="0"/>
              </a:rPr>
              <a:t>Hooke’s law</a:t>
            </a:r>
            <a:r>
              <a:rPr lang="en-US" sz="2000" dirty="0">
                <a:latin typeface="Times New Roman" panose="02020603050405020304" pitchFamily="18" charset="0"/>
                <a:cs typeface="Times New Roman" panose="02020603050405020304" pitchFamily="18" charset="0"/>
              </a:rPr>
              <a:t>, named for the famous English scientist Robert Hooke (1635–1703).</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modulus of elasticity has relatively large values for materials that are very stiff, such as structural metals.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Steel has a modulus of approximately 210 </a:t>
            </a:r>
            <a:r>
              <a:rPr lang="en-US" sz="2000" dirty="0" err="1">
                <a:latin typeface="Times New Roman" panose="02020603050405020304" pitchFamily="18" charset="0"/>
                <a:cs typeface="Times New Roman" panose="02020603050405020304" pitchFamily="18" charset="0"/>
              </a:rPr>
              <a:t>GPa</a:t>
            </a:r>
            <a:r>
              <a:rPr lang="en-US" sz="2000" dirty="0">
                <a:latin typeface="Times New Roman" panose="02020603050405020304" pitchFamily="18" charset="0"/>
                <a:cs typeface="Times New Roman" panose="02020603050405020304" pitchFamily="18" charset="0"/>
              </a:rPr>
              <a:t>; for aluminum, values around 73 </a:t>
            </a:r>
            <a:r>
              <a:rPr lang="en-US" sz="2000" dirty="0" err="1">
                <a:latin typeface="Times New Roman" panose="02020603050405020304" pitchFamily="18" charset="0"/>
                <a:cs typeface="Times New Roman" panose="02020603050405020304" pitchFamily="18" charset="0"/>
              </a:rPr>
              <a:t>GPa</a:t>
            </a:r>
            <a:r>
              <a:rPr lang="en-US" sz="2000" dirty="0">
                <a:latin typeface="Times New Roman" panose="02020603050405020304" pitchFamily="18" charset="0"/>
                <a:cs typeface="Times New Roman" panose="02020603050405020304" pitchFamily="18" charset="0"/>
              </a:rPr>
              <a:t>) are typical.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More flexible materials have a lower modulus—values for plastics range from 0.7 to 14 </a:t>
            </a:r>
            <a:r>
              <a:rPr lang="en-US" sz="2000" dirty="0" err="1">
                <a:latin typeface="Times New Roman" panose="02020603050405020304" pitchFamily="18" charset="0"/>
                <a:cs typeface="Times New Roman" panose="02020603050405020304" pitchFamily="18" charset="0"/>
              </a:rPr>
              <a:t>GPa</a:t>
            </a:r>
            <a:r>
              <a:rPr lang="en-US" sz="2000" dirty="0">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For most materials, the value of E in compression is nearly the same as in tension.</a:t>
            </a:r>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STRESS AND STRAIN</a:t>
            </a:r>
          </a:p>
        </p:txBody>
      </p:sp>
    </p:spTree>
    <p:extLst>
      <p:ext uri="{BB962C8B-B14F-4D97-AF65-F5344CB8AC3E}">
        <p14:creationId xmlns:p14="http://schemas.microsoft.com/office/powerpoint/2010/main" val="20881930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8308" y="1316458"/>
            <a:ext cx="9172575" cy="5016758"/>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DEFORMATIONS OF MEMBERS  UNDER AXIAL LOADING</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Consider a homogeneous rod BC of length L and uniform cross section of area A subjected to a centric axial load P.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If the resulting axial stress σ = P/A does not exceed the proportional limit of the material, Hooke’s law applies and</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from which</a:t>
            </a: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Recalling that the strain </a:t>
            </a:r>
            <a:r>
              <a:rPr lang="el-GR" sz="2000" dirty="0">
                <a:latin typeface="Times New Roman" panose="02020603050405020304" pitchFamily="18" charset="0"/>
                <a:cs typeface="Times New Roman" panose="02020603050405020304" pitchFamily="18" charset="0"/>
              </a:rPr>
              <a:t>ε</a:t>
            </a:r>
            <a:r>
              <a:rPr lang="en-US" sz="2000" dirty="0">
                <a:latin typeface="Times New Roman" panose="02020603050405020304" pitchFamily="18" charset="0"/>
                <a:cs typeface="Times New Roman" panose="02020603050405020304" pitchFamily="18" charset="0"/>
              </a:rPr>
              <a:t> = δ/L and substituting for </a:t>
            </a:r>
            <a:r>
              <a:rPr lang="el-GR" sz="2000" dirty="0">
                <a:latin typeface="Times New Roman" panose="02020603050405020304" pitchFamily="18" charset="0"/>
                <a:cs typeface="Times New Roman" panose="02020603050405020304" pitchFamily="18" charset="0"/>
              </a:rPr>
              <a:t>ε</a:t>
            </a:r>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STRESS AND STRAIN</a:t>
            </a:r>
          </a:p>
        </p:txBody>
      </p:sp>
      <p:pic>
        <p:nvPicPr>
          <p:cNvPr id="2" name="Picture 1"/>
          <p:cNvPicPr>
            <a:picLocks noChangeAspect="1"/>
          </p:cNvPicPr>
          <p:nvPr/>
        </p:nvPicPr>
        <p:blipFill>
          <a:blip r:embed="rId4"/>
          <a:stretch>
            <a:fillRect/>
          </a:stretch>
        </p:blipFill>
        <p:spPr>
          <a:xfrm>
            <a:off x="3858842" y="3593362"/>
            <a:ext cx="1313234" cy="585418"/>
          </a:xfrm>
          <a:prstGeom prst="rect">
            <a:avLst/>
          </a:prstGeom>
        </p:spPr>
      </p:pic>
      <p:pic>
        <p:nvPicPr>
          <p:cNvPr id="4" name="Picture 3"/>
          <p:cNvPicPr>
            <a:picLocks noChangeAspect="1"/>
          </p:cNvPicPr>
          <p:nvPr/>
        </p:nvPicPr>
        <p:blipFill>
          <a:blip r:embed="rId5"/>
          <a:stretch>
            <a:fillRect/>
          </a:stretch>
        </p:blipFill>
        <p:spPr>
          <a:xfrm>
            <a:off x="3371850" y="4445908"/>
            <a:ext cx="2214562" cy="859097"/>
          </a:xfrm>
          <a:prstGeom prst="rect">
            <a:avLst/>
          </a:prstGeom>
        </p:spPr>
      </p:pic>
      <p:pic>
        <p:nvPicPr>
          <p:cNvPr id="5" name="Picture 4"/>
          <p:cNvPicPr>
            <a:picLocks noChangeAspect="1"/>
          </p:cNvPicPr>
          <p:nvPr/>
        </p:nvPicPr>
        <p:blipFill>
          <a:blip r:embed="rId6"/>
          <a:stretch>
            <a:fillRect/>
          </a:stretch>
        </p:blipFill>
        <p:spPr>
          <a:xfrm>
            <a:off x="4079081" y="5668907"/>
            <a:ext cx="1378744" cy="1017644"/>
          </a:xfrm>
          <a:prstGeom prst="rect">
            <a:avLst/>
          </a:prstGeom>
        </p:spPr>
      </p:pic>
      <p:pic>
        <p:nvPicPr>
          <p:cNvPr id="6" name="Picture 5"/>
          <p:cNvPicPr>
            <a:picLocks noChangeAspect="1"/>
          </p:cNvPicPr>
          <p:nvPr/>
        </p:nvPicPr>
        <p:blipFill>
          <a:blip r:embed="rId7"/>
          <a:stretch>
            <a:fillRect/>
          </a:stretch>
        </p:blipFill>
        <p:spPr>
          <a:xfrm>
            <a:off x="9419492" y="2045607"/>
            <a:ext cx="2496284" cy="3259397"/>
          </a:xfrm>
          <a:prstGeom prst="rect">
            <a:avLst/>
          </a:prstGeom>
        </p:spPr>
      </p:pic>
    </p:spTree>
    <p:extLst>
      <p:ext uri="{BB962C8B-B14F-4D97-AF65-F5344CB8AC3E}">
        <p14:creationId xmlns:p14="http://schemas.microsoft.com/office/powerpoint/2010/main" val="1476744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8308" y="1316458"/>
            <a:ext cx="9172575" cy="3785652"/>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DEFORMATIONS OF MEMBERS  UNDER AXIAL LOADING</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Equation above can be used only if the rod is homogeneous (constant E), has a uniform cross section of area A, and is loaded at its ends.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If the rod is loaded at other points, or consists of several portions of various cross sections and possibly of different materials, it must be divided into component parts that satisfy the required conditions for the application of above Eq.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Using the internal force Pi , length Li , cross sectional area Ai, and modulus of elasticity </a:t>
            </a:r>
            <a:r>
              <a:rPr lang="en-US" sz="2000" dirty="0" err="1">
                <a:latin typeface="Times New Roman" panose="02020603050405020304" pitchFamily="18" charset="0"/>
                <a:cs typeface="Times New Roman" panose="02020603050405020304" pitchFamily="18" charset="0"/>
              </a:rPr>
              <a:t>Ei</a:t>
            </a:r>
            <a:r>
              <a:rPr lang="en-US" sz="2000" dirty="0">
                <a:latin typeface="Times New Roman" panose="02020603050405020304" pitchFamily="18" charset="0"/>
                <a:cs typeface="Times New Roman" panose="02020603050405020304" pitchFamily="18" charset="0"/>
              </a:rPr>
              <a:t> , corresponding to part </a:t>
            </a:r>
            <a:r>
              <a:rPr lang="en-US" sz="2000" dirty="0" err="1">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the deformation of the entire rod is</a:t>
            </a:r>
            <a:endParaRPr lang="en-IN" sz="2000"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STRESS AND STRAIN</a:t>
            </a:r>
          </a:p>
        </p:txBody>
      </p:sp>
      <p:pic>
        <p:nvPicPr>
          <p:cNvPr id="7" name="Picture 6"/>
          <p:cNvPicPr>
            <a:picLocks noChangeAspect="1"/>
          </p:cNvPicPr>
          <p:nvPr/>
        </p:nvPicPr>
        <p:blipFill>
          <a:blip r:embed="rId4"/>
          <a:stretch>
            <a:fillRect/>
          </a:stretch>
        </p:blipFill>
        <p:spPr>
          <a:xfrm>
            <a:off x="3257550" y="4792548"/>
            <a:ext cx="2372957" cy="1341236"/>
          </a:xfrm>
          <a:prstGeom prst="rect">
            <a:avLst/>
          </a:prstGeom>
        </p:spPr>
      </p:pic>
    </p:spTree>
    <p:extLst>
      <p:ext uri="{BB962C8B-B14F-4D97-AF65-F5344CB8AC3E}">
        <p14:creationId xmlns:p14="http://schemas.microsoft.com/office/powerpoint/2010/main" val="7262213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8308" y="1316458"/>
            <a:ext cx="10781083" cy="1938992"/>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NUMERICALS</a:t>
            </a:r>
          </a:p>
          <a:p>
            <a:pPr algn="just"/>
            <a:endParaRPr lang="en-IN" sz="2000" b="1" u="sng" dirty="0">
              <a:latin typeface="Times New Roman" panose="02020603050405020304" pitchFamily="18" charset="0"/>
              <a:cs typeface="Times New Roman" panose="02020603050405020304" pitchFamily="18" charset="0"/>
            </a:endParaRPr>
          </a:p>
          <a:p>
            <a:pPr algn="just"/>
            <a:r>
              <a:rPr lang="en-IN" sz="2000" b="1" dirty="0">
                <a:latin typeface="Times New Roman" panose="02020603050405020304" pitchFamily="18" charset="0"/>
                <a:cs typeface="Times New Roman" panose="02020603050405020304" pitchFamily="18" charset="0"/>
              </a:rPr>
              <a:t>1) A circular rod of 12 mm diameter was tested for tension. The total elongation on a 300 mm length was 0.22 mm under a tensile load of 17 </a:t>
            </a:r>
            <a:r>
              <a:rPr lang="en-IN" sz="2000" b="1" dirty="0" err="1">
                <a:latin typeface="Times New Roman" panose="02020603050405020304" pitchFamily="18" charset="0"/>
                <a:cs typeface="Times New Roman" panose="02020603050405020304" pitchFamily="18" charset="0"/>
              </a:rPr>
              <a:t>kN.</a:t>
            </a:r>
            <a:r>
              <a:rPr lang="en-IN" sz="2000" b="1" dirty="0">
                <a:latin typeface="Times New Roman" panose="02020603050405020304" pitchFamily="18" charset="0"/>
                <a:cs typeface="Times New Roman" panose="02020603050405020304" pitchFamily="18" charset="0"/>
              </a:rPr>
              <a:t> Determine the value of E.</a:t>
            </a: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STRESS AND STRAIN</a:t>
            </a:r>
          </a:p>
        </p:txBody>
      </p:sp>
    </p:spTree>
    <p:extLst>
      <p:ext uri="{BB962C8B-B14F-4D97-AF65-F5344CB8AC3E}">
        <p14:creationId xmlns:p14="http://schemas.microsoft.com/office/powerpoint/2010/main" val="36515215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8308" y="1316458"/>
            <a:ext cx="10781083" cy="1938992"/>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NUMERICALS</a:t>
            </a:r>
          </a:p>
          <a:p>
            <a:pPr algn="just"/>
            <a:endParaRPr lang="en-IN" sz="2000" b="1" u="sng" dirty="0">
              <a:latin typeface="Times New Roman" panose="02020603050405020304" pitchFamily="18" charset="0"/>
              <a:cs typeface="Times New Roman" panose="02020603050405020304" pitchFamily="18" charset="0"/>
            </a:endParaRPr>
          </a:p>
          <a:p>
            <a:pPr algn="just"/>
            <a:r>
              <a:rPr lang="en-IN" sz="2000" b="1" u="sng" dirty="0">
                <a:latin typeface="Times New Roman" panose="02020603050405020304" pitchFamily="18" charset="0"/>
                <a:cs typeface="Times New Roman" panose="02020603050405020304" pitchFamily="18" charset="0"/>
              </a:rPr>
              <a:t>Solution:</a:t>
            </a: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STRESS AND STRAIN</a:t>
            </a:r>
          </a:p>
        </p:txBody>
      </p:sp>
      <p:pic>
        <p:nvPicPr>
          <p:cNvPr id="2" name="Picture 1"/>
          <p:cNvPicPr>
            <a:picLocks noChangeAspect="1"/>
          </p:cNvPicPr>
          <p:nvPr/>
        </p:nvPicPr>
        <p:blipFill>
          <a:blip r:embed="rId4"/>
          <a:stretch>
            <a:fillRect/>
          </a:stretch>
        </p:blipFill>
        <p:spPr>
          <a:xfrm>
            <a:off x="178799" y="2677295"/>
            <a:ext cx="9237658" cy="2166168"/>
          </a:xfrm>
          <a:prstGeom prst="rect">
            <a:avLst/>
          </a:prstGeom>
        </p:spPr>
      </p:pic>
    </p:spTree>
    <p:extLst>
      <p:ext uri="{BB962C8B-B14F-4D97-AF65-F5344CB8AC3E}">
        <p14:creationId xmlns:p14="http://schemas.microsoft.com/office/powerpoint/2010/main" val="3900878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8308" y="1316458"/>
            <a:ext cx="10781083" cy="1938992"/>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NUMERICALS</a:t>
            </a:r>
          </a:p>
          <a:p>
            <a:pPr algn="just"/>
            <a:endParaRPr lang="en-IN" sz="2000" b="1" u="sng" dirty="0">
              <a:latin typeface="Times New Roman" panose="02020603050405020304" pitchFamily="18" charset="0"/>
              <a:cs typeface="Times New Roman" panose="02020603050405020304" pitchFamily="18" charset="0"/>
            </a:endParaRPr>
          </a:p>
          <a:p>
            <a:pPr algn="just"/>
            <a:r>
              <a:rPr lang="en-IN" sz="2000" b="1" dirty="0">
                <a:latin typeface="Times New Roman" panose="02020603050405020304" pitchFamily="18" charset="0"/>
                <a:cs typeface="Times New Roman" panose="02020603050405020304" pitchFamily="18" charset="0"/>
              </a:rPr>
              <a:t>2) A member ABCD is subjected to point loads P</a:t>
            </a:r>
            <a:r>
              <a:rPr lang="en-IN" sz="1400" b="1" dirty="0">
                <a:latin typeface="Times New Roman" panose="02020603050405020304" pitchFamily="18" charset="0"/>
                <a:cs typeface="Times New Roman" panose="02020603050405020304" pitchFamily="18" charset="0"/>
              </a:rPr>
              <a:t>1</a:t>
            </a:r>
            <a:r>
              <a:rPr lang="en-IN" sz="2000" b="1" dirty="0">
                <a:latin typeface="Times New Roman" panose="02020603050405020304" pitchFamily="18" charset="0"/>
                <a:cs typeface="Times New Roman" panose="02020603050405020304" pitchFamily="18" charset="0"/>
              </a:rPr>
              <a:t>, P</a:t>
            </a:r>
            <a:r>
              <a:rPr lang="en-IN" sz="1400" b="1" dirty="0">
                <a:latin typeface="Times New Roman" panose="02020603050405020304" pitchFamily="18" charset="0"/>
                <a:cs typeface="Times New Roman" panose="02020603050405020304" pitchFamily="18" charset="0"/>
              </a:rPr>
              <a:t>2</a:t>
            </a:r>
            <a:r>
              <a:rPr lang="en-IN" sz="2000" b="1" dirty="0">
                <a:latin typeface="Times New Roman" panose="02020603050405020304" pitchFamily="18" charset="0"/>
                <a:cs typeface="Times New Roman" panose="02020603050405020304" pitchFamily="18" charset="0"/>
              </a:rPr>
              <a:t>, P</a:t>
            </a:r>
            <a:r>
              <a:rPr lang="en-IN" sz="1400" b="1" dirty="0">
                <a:latin typeface="Times New Roman" panose="02020603050405020304" pitchFamily="18" charset="0"/>
                <a:cs typeface="Times New Roman" panose="02020603050405020304" pitchFamily="18" charset="0"/>
              </a:rPr>
              <a:t>3</a:t>
            </a:r>
            <a:r>
              <a:rPr lang="en-IN" sz="2000" b="1" dirty="0">
                <a:latin typeface="Times New Roman" panose="02020603050405020304" pitchFamily="18" charset="0"/>
                <a:cs typeface="Times New Roman" panose="02020603050405020304" pitchFamily="18" charset="0"/>
              </a:rPr>
              <a:t> and P</a:t>
            </a:r>
            <a:r>
              <a:rPr lang="en-IN" sz="1400" b="1" dirty="0">
                <a:latin typeface="Times New Roman" panose="02020603050405020304" pitchFamily="18" charset="0"/>
                <a:cs typeface="Times New Roman" panose="02020603050405020304" pitchFamily="18" charset="0"/>
              </a:rPr>
              <a:t>4</a:t>
            </a:r>
            <a:r>
              <a:rPr lang="en-IN" sz="2000" b="1" dirty="0">
                <a:latin typeface="Times New Roman" panose="02020603050405020304" pitchFamily="18" charset="0"/>
                <a:cs typeface="Times New Roman" panose="02020603050405020304" pitchFamily="18" charset="0"/>
              </a:rPr>
              <a:t> as shown in figure below. Calculate the force P</a:t>
            </a:r>
            <a:r>
              <a:rPr lang="en-IN" sz="1400" b="1" dirty="0">
                <a:latin typeface="Times New Roman" panose="02020603050405020304" pitchFamily="18" charset="0"/>
                <a:cs typeface="Times New Roman" panose="02020603050405020304" pitchFamily="18" charset="0"/>
              </a:rPr>
              <a:t>2</a:t>
            </a:r>
            <a:r>
              <a:rPr lang="en-IN" sz="2000" b="1" dirty="0">
                <a:latin typeface="Times New Roman" panose="02020603050405020304" pitchFamily="18" charset="0"/>
                <a:cs typeface="Times New Roman" panose="02020603050405020304" pitchFamily="18" charset="0"/>
              </a:rPr>
              <a:t> necessary for equilibrium if P</a:t>
            </a:r>
            <a:r>
              <a:rPr lang="en-IN" sz="1400" b="1" dirty="0">
                <a:latin typeface="Times New Roman" panose="02020603050405020304" pitchFamily="18" charset="0"/>
                <a:cs typeface="Times New Roman" panose="02020603050405020304" pitchFamily="18" charset="0"/>
              </a:rPr>
              <a:t>1</a:t>
            </a:r>
            <a:r>
              <a:rPr lang="en-IN" sz="2000" b="1" dirty="0">
                <a:latin typeface="Times New Roman" panose="02020603050405020304" pitchFamily="18" charset="0"/>
                <a:cs typeface="Times New Roman" panose="02020603050405020304" pitchFamily="18" charset="0"/>
              </a:rPr>
              <a:t> = 10 </a:t>
            </a:r>
            <a:r>
              <a:rPr lang="en-IN" sz="2000" b="1" dirty="0" err="1">
                <a:latin typeface="Times New Roman" panose="02020603050405020304" pitchFamily="18" charset="0"/>
                <a:cs typeface="Times New Roman" panose="02020603050405020304" pitchFamily="18" charset="0"/>
              </a:rPr>
              <a:t>kN</a:t>
            </a:r>
            <a:r>
              <a:rPr lang="en-IN" sz="2000" b="1" dirty="0">
                <a:latin typeface="Times New Roman" panose="02020603050405020304" pitchFamily="18" charset="0"/>
                <a:cs typeface="Times New Roman" panose="02020603050405020304" pitchFamily="18" charset="0"/>
              </a:rPr>
              <a:t>, P</a:t>
            </a:r>
            <a:r>
              <a:rPr lang="en-IN" sz="1600" b="1" dirty="0">
                <a:latin typeface="Times New Roman" panose="02020603050405020304" pitchFamily="18" charset="0"/>
                <a:cs typeface="Times New Roman" panose="02020603050405020304" pitchFamily="18" charset="0"/>
              </a:rPr>
              <a:t>3</a:t>
            </a:r>
            <a:r>
              <a:rPr lang="en-IN" sz="2000" b="1" dirty="0">
                <a:latin typeface="Times New Roman" panose="02020603050405020304" pitchFamily="18" charset="0"/>
                <a:cs typeface="Times New Roman" panose="02020603050405020304" pitchFamily="18" charset="0"/>
              </a:rPr>
              <a:t> = 40 </a:t>
            </a:r>
            <a:r>
              <a:rPr lang="en-IN" sz="2000" b="1" dirty="0" err="1">
                <a:latin typeface="Times New Roman" panose="02020603050405020304" pitchFamily="18" charset="0"/>
                <a:cs typeface="Times New Roman" panose="02020603050405020304" pitchFamily="18" charset="0"/>
              </a:rPr>
              <a:t>kN</a:t>
            </a:r>
            <a:r>
              <a:rPr lang="en-IN" sz="2000" b="1" dirty="0">
                <a:latin typeface="Times New Roman" panose="02020603050405020304" pitchFamily="18" charset="0"/>
                <a:cs typeface="Times New Roman" panose="02020603050405020304" pitchFamily="18" charset="0"/>
              </a:rPr>
              <a:t> and P</a:t>
            </a:r>
            <a:r>
              <a:rPr lang="en-IN" sz="1400" b="1" dirty="0">
                <a:latin typeface="Times New Roman" panose="02020603050405020304" pitchFamily="18" charset="0"/>
                <a:cs typeface="Times New Roman" panose="02020603050405020304" pitchFamily="18" charset="0"/>
              </a:rPr>
              <a:t>4 </a:t>
            </a:r>
            <a:r>
              <a:rPr lang="en-IN" sz="2000" b="1" dirty="0">
                <a:latin typeface="Times New Roman" panose="02020603050405020304" pitchFamily="18" charset="0"/>
                <a:cs typeface="Times New Roman" panose="02020603050405020304" pitchFamily="18" charset="0"/>
              </a:rPr>
              <a:t>= 16 </a:t>
            </a:r>
            <a:r>
              <a:rPr lang="en-IN" sz="2000" b="1" dirty="0" err="1">
                <a:latin typeface="Times New Roman" panose="02020603050405020304" pitchFamily="18" charset="0"/>
                <a:cs typeface="Times New Roman" panose="02020603050405020304" pitchFamily="18" charset="0"/>
              </a:rPr>
              <a:t>kN.</a:t>
            </a:r>
            <a:r>
              <a:rPr lang="en-IN" sz="2000" b="1" dirty="0">
                <a:latin typeface="Times New Roman" panose="02020603050405020304" pitchFamily="18" charset="0"/>
                <a:cs typeface="Times New Roman" panose="02020603050405020304" pitchFamily="18" charset="0"/>
              </a:rPr>
              <a:t> Taking modulus of elasticity as 2.05×</a:t>
            </a:r>
            <a:r>
              <a:rPr lang="en-US" sz="2000" b="1" dirty="0">
                <a:latin typeface="Times New Roman" panose="02020603050405020304" pitchFamily="18" charset="0"/>
                <a:cs typeface="Times New Roman" panose="02020603050405020304" pitchFamily="18" charset="0"/>
              </a:rPr>
              <a:t>10</a:t>
            </a:r>
            <a:r>
              <a:rPr lang="en-US" sz="2000" b="1" baseline="30000" dirty="0">
                <a:latin typeface="Times New Roman" panose="02020603050405020304" pitchFamily="18" charset="0"/>
                <a:cs typeface="Times New Roman" panose="02020603050405020304" pitchFamily="18" charset="0"/>
              </a:rPr>
              <a:t>5</a:t>
            </a:r>
            <a:r>
              <a:rPr lang="en-US" sz="2000" b="1" dirty="0">
                <a:latin typeface="Times New Roman" panose="02020603050405020304" pitchFamily="18" charset="0"/>
                <a:cs typeface="Times New Roman" panose="02020603050405020304" pitchFamily="18" charset="0"/>
              </a:rPr>
              <a:t> N/mm</a:t>
            </a:r>
            <a:r>
              <a:rPr lang="en-US" sz="2000" b="1" baseline="30000" dirty="0">
                <a:latin typeface="Times New Roman" panose="02020603050405020304" pitchFamily="18" charset="0"/>
                <a:cs typeface="Times New Roman" panose="02020603050405020304" pitchFamily="18" charset="0"/>
              </a:rPr>
              <a:t>2</a:t>
            </a:r>
            <a:r>
              <a:rPr lang="en-US" sz="2000" b="1" dirty="0">
                <a:latin typeface="Times New Roman" panose="02020603050405020304" pitchFamily="18" charset="0"/>
                <a:cs typeface="Times New Roman" panose="02020603050405020304" pitchFamily="18" charset="0"/>
              </a:rPr>
              <a:t>, determine the total elongation of the member.</a:t>
            </a:r>
          </a:p>
          <a:p>
            <a:pPr algn="just"/>
            <a:r>
              <a:rPr lang="en-IN" sz="2000" b="1" dirty="0">
                <a:latin typeface="Times New Roman" panose="02020603050405020304" pitchFamily="18" charset="0"/>
                <a:cs typeface="Times New Roman" panose="02020603050405020304" pitchFamily="18" charset="0"/>
              </a:rPr>
              <a:t> </a:t>
            </a:r>
            <a:endParaRPr lang="en-IN" sz="20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STRESS AND STRAIN</a:t>
            </a:r>
          </a:p>
        </p:txBody>
      </p:sp>
      <p:pic>
        <p:nvPicPr>
          <p:cNvPr id="4" name="Picture 3"/>
          <p:cNvPicPr>
            <a:picLocks noChangeAspect="1"/>
          </p:cNvPicPr>
          <p:nvPr/>
        </p:nvPicPr>
        <p:blipFill>
          <a:blip r:embed="rId4"/>
          <a:stretch>
            <a:fillRect/>
          </a:stretch>
        </p:blipFill>
        <p:spPr>
          <a:xfrm>
            <a:off x="1252537" y="3264455"/>
            <a:ext cx="8810852" cy="1913755"/>
          </a:xfrm>
          <a:prstGeom prst="rect">
            <a:avLst/>
          </a:prstGeom>
        </p:spPr>
      </p:pic>
    </p:spTree>
    <p:extLst>
      <p:ext uri="{BB962C8B-B14F-4D97-AF65-F5344CB8AC3E}">
        <p14:creationId xmlns:p14="http://schemas.microsoft.com/office/powerpoint/2010/main" val="34059044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8308" y="1316458"/>
            <a:ext cx="10781083" cy="1938992"/>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NUMERICALS</a:t>
            </a:r>
          </a:p>
          <a:p>
            <a:pPr algn="just"/>
            <a:endParaRPr lang="en-IN" sz="2000" b="1" u="sng" dirty="0">
              <a:latin typeface="Times New Roman" panose="02020603050405020304" pitchFamily="18" charset="0"/>
              <a:cs typeface="Times New Roman" panose="02020603050405020304" pitchFamily="18" charset="0"/>
            </a:endParaRPr>
          </a:p>
          <a:p>
            <a:pPr algn="just"/>
            <a:r>
              <a:rPr lang="en-IN" sz="2000" b="1" u="sng" dirty="0">
                <a:latin typeface="Times New Roman" panose="02020603050405020304" pitchFamily="18" charset="0"/>
                <a:cs typeface="Times New Roman" panose="02020603050405020304" pitchFamily="18" charset="0"/>
              </a:rPr>
              <a:t>Solution:</a:t>
            </a: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STRESS AND STRAIN</a:t>
            </a:r>
          </a:p>
        </p:txBody>
      </p:sp>
      <p:pic>
        <p:nvPicPr>
          <p:cNvPr id="4" name="Picture 3"/>
          <p:cNvPicPr>
            <a:picLocks noChangeAspect="1"/>
          </p:cNvPicPr>
          <p:nvPr/>
        </p:nvPicPr>
        <p:blipFill>
          <a:blip r:embed="rId4"/>
          <a:stretch>
            <a:fillRect/>
          </a:stretch>
        </p:blipFill>
        <p:spPr>
          <a:xfrm>
            <a:off x="555280" y="2443372"/>
            <a:ext cx="9444926" cy="2414378"/>
          </a:xfrm>
          <a:prstGeom prst="rect">
            <a:avLst/>
          </a:prstGeom>
        </p:spPr>
      </p:pic>
      <p:pic>
        <p:nvPicPr>
          <p:cNvPr id="5" name="Picture 4"/>
          <p:cNvPicPr>
            <a:picLocks noChangeAspect="1"/>
          </p:cNvPicPr>
          <p:nvPr/>
        </p:nvPicPr>
        <p:blipFill>
          <a:blip r:embed="rId5"/>
          <a:stretch>
            <a:fillRect/>
          </a:stretch>
        </p:blipFill>
        <p:spPr>
          <a:xfrm>
            <a:off x="0" y="4676363"/>
            <a:ext cx="4543369" cy="1576908"/>
          </a:xfrm>
          <a:prstGeom prst="rect">
            <a:avLst/>
          </a:prstGeom>
        </p:spPr>
      </p:pic>
      <p:pic>
        <p:nvPicPr>
          <p:cNvPr id="6" name="Picture 5"/>
          <p:cNvPicPr>
            <a:picLocks noChangeAspect="1"/>
          </p:cNvPicPr>
          <p:nvPr/>
        </p:nvPicPr>
        <p:blipFill>
          <a:blip r:embed="rId6"/>
          <a:stretch>
            <a:fillRect/>
          </a:stretch>
        </p:blipFill>
        <p:spPr>
          <a:xfrm>
            <a:off x="4724530" y="4515806"/>
            <a:ext cx="2757401" cy="1934010"/>
          </a:xfrm>
          <a:prstGeom prst="rect">
            <a:avLst/>
          </a:prstGeom>
        </p:spPr>
      </p:pic>
      <p:pic>
        <p:nvPicPr>
          <p:cNvPr id="7" name="Picture 6"/>
          <p:cNvPicPr>
            <a:picLocks noChangeAspect="1"/>
          </p:cNvPicPr>
          <p:nvPr/>
        </p:nvPicPr>
        <p:blipFill>
          <a:blip r:embed="rId7"/>
          <a:stretch>
            <a:fillRect/>
          </a:stretch>
        </p:blipFill>
        <p:spPr>
          <a:xfrm>
            <a:off x="7481931" y="4710443"/>
            <a:ext cx="4435442" cy="1501764"/>
          </a:xfrm>
          <a:prstGeom prst="rect">
            <a:avLst/>
          </a:prstGeom>
        </p:spPr>
      </p:pic>
    </p:spTree>
    <p:extLst>
      <p:ext uri="{BB962C8B-B14F-4D97-AF65-F5344CB8AC3E}">
        <p14:creationId xmlns:p14="http://schemas.microsoft.com/office/powerpoint/2010/main" val="40154313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8308" y="1316458"/>
            <a:ext cx="10781083" cy="1938992"/>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NUMERICALS</a:t>
            </a:r>
          </a:p>
          <a:p>
            <a:pPr algn="just"/>
            <a:endParaRPr lang="en-IN" sz="2000" b="1" u="sng" dirty="0">
              <a:latin typeface="Times New Roman" panose="02020603050405020304" pitchFamily="18" charset="0"/>
              <a:cs typeface="Times New Roman" panose="02020603050405020304" pitchFamily="18" charset="0"/>
            </a:endParaRPr>
          </a:p>
          <a:p>
            <a:pPr algn="just"/>
            <a:r>
              <a:rPr lang="en-IN" sz="2000" b="1" u="sng" dirty="0">
                <a:latin typeface="Times New Roman" panose="02020603050405020304" pitchFamily="18" charset="0"/>
                <a:cs typeface="Times New Roman" panose="02020603050405020304" pitchFamily="18" charset="0"/>
              </a:rPr>
              <a:t>Solution:</a:t>
            </a: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STRESS AND STRAIN</a:t>
            </a:r>
          </a:p>
        </p:txBody>
      </p:sp>
      <p:pic>
        <p:nvPicPr>
          <p:cNvPr id="2" name="Picture 1"/>
          <p:cNvPicPr>
            <a:picLocks noChangeAspect="1"/>
          </p:cNvPicPr>
          <p:nvPr/>
        </p:nvPicPr>
        <p:blipFill>
          <a:blip r:embed="rId4"/>
          <a:stretch>
            <a:fillRect/>
          </a:stretch>
        </p:blipFill>
        <p:spPr>
          <a:xfrm>
            <a:off x="100416" y="2324818"/>
            <a:ext cx="8970137" cy="2843213"/>
          </a:xfrm>
          <a:prstGeom prst="rect">
            <a:avLst/>
          </a:prstGeom>
        </p:spPr>
      </p:pic>
      <p:pic>
        <p:nvPicPr>
          <p:cNvPr id="12" name="Picture 11"/>
          <p:cNvPicPr>
            <a:picLocks noChangeAspect="1"/>
          </p:cNvPicPr>
          <p:nvPr/>
        </p:nvPicPr>
        <p:blipFill>
          <a:blip r:embed="rId5"/>
          <a:stretch>
            <a:fillRect/>
          </a:stretch>
        </p:blipFill>
        <p:spPr>
          <a:xfrm>
            <a:off x="393111" y="5334000"/>
            <a:ext cx="8701596" cy="623888"/>
          </a:xfrm>
          <a:prstGeom prst="rect">
            <a:avLst/>
          </a:prstGeom>
        </p:spPr>
      </p:pic>
    </p:spTree>
    <p:extLst>
      <p:ext uri="{BB962C8B-B14F-4D97-AF65-F5344CB8AC3E}">
        <p14:creationId xmlns:p14="http://schemas.microsoft.com/office/powerpoint/2010/main" val="12196632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8308" y="1316458"/>
            <a:ext cx="10781083" cy="1631216"/>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NUMERICALS</a:t>
            </a:r>
          </a:p>
          <a:p>
            <a:pPr algn="just"/>
            <a:endParaRPr lang="en-IN" sz="2000" b="1" u="sng" dirty="0">
              <a:latin typeface="Times New Roman" panose="02020603050405020304" pitchFamily="18" charset="0"/>
              <a:cs typeface="Times New Roman" panose="02020603050405020304" pitchFamily="18" charset="0"/>
            </a:endParaRPr>
          </a:p>
          <a:p>
            <a:pPr algn="just"/>
            <a:r>
              <a:rPr lang="en-IN" sz="2000" b="1" dirty="0">
                <a:latin typeface="Times New Roman" panose="02020603050405020304" pitchFamily="18" charset="0"/>
                <a:cs typeface="Times New Roman" panose="02020603050405020304" pitchFamily="18" charset="0"/>
              </a:rPr>
              <a:t>3) Two solid cylindrical rods AB and BC are welded together at B and loaded as shown. </a:t>
            </a:r>
            <a:r>
              <a:rPr lang="en-US" sz="2000" b="1" dirty="0">
                <a:latin typeface="Times New Roman" panose="02020603050405020304" pitchFamily="18" charset="0"/>
                <a:cs typeface="Times New Roman" panose="02020603050405020304" pitchFamily="18" charset="0"/>
              </a:rPr>
              <a:t>Determine the magnitude of the force P for which the tensile stress in rod AB has the same magnitude as the compressive stress in rod BC.</a:t>
            </a:r>
            <a:endParaRPr lang="en-IN" sz="20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STRESS AND STRAIN</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5281" y="3395661"/>
            <a:ext cx="6738706" cy="2665986"/>
          </a:xfrm>
          <a:prstGeom prst="rect">
            <a:avLst/>
          </a:prstGeom>
        </p:spPr>
      </p:pic>
    </p:spTree>
    <p:extLst>
      <p:ext uri="{BB962C8B-B14F-4D97-AF65-F5344CB8AC3E}">
        <p14:creationId xmlns:p14="http://schemas.microsoft.com/office/powerpoint/2010/main" val="23200833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10947336" cy="3170099"/>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METAL ALLOYS</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Metal alloys, by virtue of composition, are often grouped into two classes—</a:t>
            </a:r>
            <a:r>
              <a:rPr lang="en-US" sz="2000" b="1" i="1" dirty="0">
                <a:latin typeface="Times New Roman" panose="02020603050405020304" pitchFamily="18" charset="0"/>
                <a:cs typeface="Times New Roman" panose="02020603050405020304" pitchFamily="18" charset="0"/>
              </a:rPr>
              <a:t>ferrous and nonferrous</a:t>
            </a:r>
            <a:r>
              <a:rPr lang="en-US" sz="2000" dirty="0">
                <a:latin typeface="Times New Roman" panose="02020603050405020304" pitchFamily="18" charset="0"/>
                <a:cs typeface="Times New Roman" panose="02020603050405020304" pitchFamily="18" charset="0"/>
              </a:rPr>
              <a:t>.</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Ferrous alloys, those in which iron is the principal constituent, include </a:t>
            </a:r>
            <a:r>
              <a:rPr lang="en-US" sz="2000" b="1" i="1" dirty="0">
                <a:latin typeface="Times New Roman" panose="02020603050405020304" pitchFamily="18" charset="0"/>
                <a:cs typeface="Times New Roman" panose="02020603050405020304" pitchFamily="18" charset="0"/>
              </a:rPr>
              <a:t>steels and cast irons</a:t>
            </a:r>
            <a:r>
              <a:rPr lang="en-US" sz="2000" dirty="0">
                <a:latin typeface="Times New Roman" panose="02020603050405020304" pitchFamily="18" charset="0"/>
                <a:cs typeface="Times New Roman" panose="02020603050405020304" pitchFamily="18" charset="0"/>
              </a:rPr>
              <a:t>.</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The nonferrous ones—all alloys that are not iron based.</a:t>
            </a:r>
            <a:endParaRPr lang="en-IN" sz="2000" dirty="0">
              <a:latin typeface="Times New Roman" panose="02020603050405020304" pitchFamily="18" charset="0"/>
              <a:cs typeface="Times New Roman" panose="02020603050405020304" pitchFamily="18" charset="0"/>
            </a:endParaRPr>
          </a:p>
          <a:p>
            <a:endParaRPr lang="en-IN"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ENGINEERING MATERIALS</a:t>
            </a:r>
          </a:p>
        </p:txBody>
      </p:sp>
      <p:pic>
        <p:nvPicPr>
          <p:cNvPr id="2" name="Picture 1"/>
          <p:cNvPicPr>
            <a:picLocks noChangeAspect="1"/>
          </p:cNvPicPr>
          <p:nvPr/>
        </p:nvPicPr>
        <p:blipFill>
          <a:blip r:embed="rId4"/>
          <a:stretch>
            <a:fillRect/>
          </a:stretch>
        </p:blipFill>
        <p:spPr>
          <a:xfrm>
            <a:off x="1584357" y="3719512"/>
            <a:ext cx="8115300" cy="2905125"/>
          </a:xfrm>
          <a:prstGeom prst="rect">
            <a:avLst/>
          </a:prstGeom>
        </p:spPr>
      </p:pic>
    </p:spTree>
    <p:extLst>
      <p:ext uri="{BB962C8B-B14F-4D97-AF65-F5344CB8AC3E}">
        <p14:creationId xmlns:p14="http://schemas.microsoft.com/office/powerpoint/2010/main" val="1049197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8308" y="1316458"/>
            <a:ext cx="10781083" cy="1938992"/>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NUMERICALS</a:t>
            </a:r>
          </a:p>
          <a:p>
            <a:pPr algn="just"/>
            <a:endParaRPr lang="en-IN" sz="2000" b="1" u="sng" dirty="0">
              <a:latin typeface="Times New Roman" panose="02020603050405020304" pitchFamily="18" charset="0"/>
              <a:cs typeface="Times New Roman" panose="02020603050405020304" pitchFamily="18" charset="0"/>
            </a:endParaRPr>
          </a:p>
          <a:p>
            <a:pPr algn="just"/>
            <a:r>
              <a:rPr lang="en-IN" sz="2000" b="1" u="sng" dirty="0">
                <a:latin typeface="Times New Roman" panose="02020603050405020304" pitchFamily="18" charset="0"/>
                <a:cs typeface="Times New Roman" panose="02020603050405020304" pitchFamily="18" charset="0"/>
              </a:rPr>
              <a:t>Solution:</a:t>
            </a: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STRESS AND STRAIN</a:t>
            </a:r>
          </a:p>
        </p:txBody>
      </p:sp>
      <p:pic>
        <p:nvPicPr>
          <p:cNvPr id="4" name="Picture 3"/>
          <p:cNvPicPr>
            <a:picLocks noChangeAspect="1"/>
          </p:cNvPicPr>
          <p:nvPr/>
        </p:nvPicPr>
        <p:blipFill>
          <a:blip r:embed="rId4"/>
          <a:stretch>
            <a:fillRect/>
          </a:stretch>
        </p:blipFill>
        <p:spPr>
          <a:xfrm>
            <a:off x="371880" y="2527714"/>
            <a:ext cx="7636464" cy="3951944"/>
          </a:xfrm>
          <a:prstGeom prst="rect">
            <a:avLst/>
          </a:prstGeom>
        </p:spPr>
      </p:pic>
    </p:spTree>
    <p:extLst>
      <p:ext uri="{BB962C8B-B14F-4D97-AF65-F5344CB8AC3E}">
        <p14:creationId xmlns:p14="http://schemas.microsoft.com/office/powerpoint/2010/main" val="7379399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8308" y="1316458"/>
            <a:ext cx="10781083" cy="1938992"/>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NUMERICALS</a:t>
            </a:r>
          </a:p>
          <a:p>
            <a:pPr algn="just"/>
            <a:endParaRPr lang="en-IN" sz="2000" b="1" u="sng" dirty="0">
              <a:latin typeface="Times New Roman" panose="02020603050405020304" pitchFamily="18" charset="0"/>
              <a:cs typeface="Times New Roman" panose="02020603050405020304" pitchFamily="18" charset="0"/>
            </a:endParaRPr>
          </a:p>
          <a:p>
            <a:pPr algn="just"/>
            <a:r>
              <a:rPr lang="en-IN" sz="2000" b="1" dirty="0">
                <a:latin typeface="Times New Roman" panose="02020603050405020304" pitchFamily="18" charset="0"/>
                <a:cs typeface="Times New Roman" panose="02020603050405020304" pitchFamily="18" charset="0"/>
              </a:rPr>
              <a:t>4) A member ABC is formed by connecting a steel bar of 20 mm diameter to an aluminium bar of 30 mm diameter and is subjected to forces as shown in figure below. Determine the total deformation of the bar, taking E for aluminium as 0.7×</a:t>
            </a:r>
            <a:r>
              <a:rPr lang="en-US" sz="2000" b="1" dirty="0">
                <a:latin typeface="Times New Roman" panose="02020603050405020304" pitchFamily="18" charset="0"/>
                <a:cs typeface="Times New Roman" panose="02020603050405020304" pitchFamily="18" charset="0"/>
              </a:rPr>
              <a:t>10</a:t>
            </a:r>
            <a:r>
              <a:rPr lang="en-US" sz="2000" b="1" baseline="30000" dirty="0">
                <a:latin typeface="Times New Roman" panose="02020603050405020304" pitchFamily="18" charset="0"/>
                <a:cs typeface="Times New Roman" panose="02020603050405020304" pitchFamily="18" charset="0"/>
              </a:rPr>
              <a:t>5</a:t>
            </a:r>
            <a:r>
              <a:rPr lang="en-US" sz="2000" b="1" dirty="0">
                <a:latin typeface="Times New Roman" panose="02020603050405020304" pitchFamily="18" charset="0"/>
                <a:cs typeface="Times New Roman" panose="02020603050405020304" pitchFamily="18" charset="0"/>
              </a:rPr>
              <a:t> N/mm</a:t>
            </a:r>
            <a:r>
              <a:rPr lang="en-US" sz="2000" b="1" baseline="30000" dirty="0">
                <a:latin typeface="Times New Roman" panose="02020603050405020304" pitchFamily="18" charset="0"/>
                <a:cs typeface="Times New Roman" panose="02020603050405020304" pitchFamily="18" charset="0"/>
              </a:rPr>
              <a:t>2</a:t>
            </a:r>
            <a:r>
              <a:rPr lang="en-US" sz="2000" b="1" dirty="0">
                <a:latin typeface="Times New Roman" panose="02020603050405020304" pitchFamily="18" charset="0"/>
                <a:cs typeface="Times New Roman" panose="02020603050405020304" pitchFamily="18" charset="0"/>
              </a:rPr>
              <a:t> and that for steel as </a:t>
            </a:r>
            <a:r>
              <a:rPr lang="en-IN" sz="2000" b="1" dirty="0">
                <a:latin typeface="Times New Roman" panose="02020603050405020304" pitchFamily="18" charset="0"/>
                <a:cs typeface="Times New Roman" panose="02020603050405020304" pitchFamily="18" charset="0"/>
              </a:rPr>
              <a:t>2×</a:t>
            </a:r>
            <a:r>
              <a:rPr lang="en-US" sz="2000" b="1" dirty="0">
                <a:latin typeface="Times New Roman" panose="02020603050405020304" pitchFamily="18" charset="0"/>
                <a:cs typeface="Times New Roman" panose="02020603050405020304" pitchFamily="18" charset="0"/>
              </a:rPr>
              <a:t>10</a:t>
            </a:r>
            <a:r>
              <a:rPr lang="en-US" sz="2000" b="1" baseline="30000" dirty="0">
                <a:latin typeface="Times New Roman" panose="02020603050405020304" pitchFamily="18" charset="0"/>
                <a:cs typeface="Times New Roman" panose="02020603050405020304" pitchFamily="18" charset="0"/>
              </a:rPr>
              <a:t>5</a:t>
            </a:r>
            <a:r>
              <a:rPr lang="en-US" sz="2000" b="1" dirty="0">
                <a:latin typeface="Times New Roman" panose="02020603050405020304" pitchFamily="18" charset="0"/>
                <a:cs typeface="Times New Roman" panose="02020603050405020304" pitchFamily="18" charset="0"/>
              </a:rPr>
              <a:t> N/mm</a:t>
            </a:r>
            <a:r>
              <a:rPr lang="en-US" sz="2000" b="1" baseline="30000" dirty="0">
                <a:latin typeface="Times New Roman" panose="02020603050405020304" pitchFamily="18" charset="0"/>
                <a:cs typeface="Times New Roman" panose="02020603050405020304" pitchFamily="18" charset="0"/>
              </a:rPr>
              <a:t>2</a:t>
            </a:r>
            <a:endParaRPr lang="en-IN" sz="20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STRESS AND STRAIN</a:t>
            </a:r>
          </a:p>
        </p:txBody>
      </p:sp>
      <p:pic>
        <p:nvPicPr>
          <p:cNvPr id="4" name="Picture 3"/>
          <p:cNvPicPr>
            <a:picLocks noChangeAspect="1"/>
          </p:cNvPicPr>
          <p:nvPr/>
        </p:nvPicPr>
        <p:blipFill>
          <a:blip r:embed="rId4"/>
          <a:stretch>
            <a:fillRect/>
          </a:stretch>
        </p:blipFill>
        <p:spPr>
          <a:xfrm>
            <a:off x="1971675" y="3535635"/>
            <a:ext cx="6320069" cy="2050260"/>
          </a:xfrm>
          <a:prstGeom prst="rect">
            <a:avLst/>
          </a:prstGeom>
        </p:spPr>
      </p:pic>
    </p:spTree>
    <p:extLst>
      <p:ext uri="{BB962C8B-B14F-4D97-AF65-F5344CB8AC3E}">
        <p14:creationId xmlns:p14="http://schemas.microsoft.com/office/powerpoint/2010/main" val="2229469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8308" y="1316458"/>
            <a:ext cx="10781083" cy="1938992"/>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NUMERICALS</a:t>
            </a:r>
          </a:p>
          <a:p>
            <a:pPr algn="just"/>
            <a:endParaRPr lang="en-IN" sz="2000" b="1" u="sng" dirty="0">
              <a:latin typeface="Times New Roman" panose="02020603050405020304" pitchFamily="18" charset="0"/>
              <a:cs typeface="Times New Roman" panose="02020603050405020304" pitchFamily="18" charset="0"/>
            </a:endParaRPr>
          </a:p>
          <a:p>
            <a:pPr algn="just"/>
            <a:r>
              <a:rPr lang="en-IN" sz="2000" b="1" u="sng" dirty="0">
                <a:latin typeface="Times New Roman" panose="02020603050405020304" pitchFamily="18" charset="0"/>
                <a:cs typeface="Times New Roman" panose="02020603050405020304" pitchFamily="18" charset="0"/>
              </a:rPr>
              <a:t>Solution:</a:t>
            </a: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STRESS AND STRAIN</a:t>
            </a:r>
          </a:p>
        </p:txBody>
      </p:sp>
      <p:pic>
        <p:nvPicPr>
          <p:cNvPr id="2" name="Picture 1"/>
          <p:cNvPicPr>
            <a:picLocks noChangeAspect="1"/>
          </p:cNvPicPr>
          <p:nvPr/>
        </p:nvPicPr>
        <p:blipFill>
          <a:blip r:embed="rId4"/>
          <a:stretch>
            <a:fillRect/>
          </a:stretch>
        </p:blipFill>
        <p:spPr>
          <a:xfrm>
            <a:off x="0" y="3255450"/>
            <a:ext cx="3692095" cy="1012600"/>
          </a:xfrm>
          <a:prstGeom prst="rect">
            <a:avLst/>
          </a:prstGeom>
        </p:spPr>
      </p:pic>
      <p:pic>
        <p:nvPicPr>
          <p:cNvPr id="5" name="Picture 4"/>
          <p:cNvPicPr>
            <a:picLocks noChangeAspect="1"/>
          </p:cNvPicPr>
          <p:nvPr/>
        </p:nvPicPr>
        <p:blipFill>
          <a:blip r:embed="rId5"/>
          <a:stretch>
            <a:fillRect/>
          </a:stretch>
        </p:blipFill>
        <p:spPr>
          <a:xfrm>
            <a:off x="3692095" y="1328507"/>
            <a:ext cx="8126619" cy="5000997"/>
          </a:xfrm>
          <a:prstGeom prst="rect">
            <a:avLst/>
          </a:prstGeom>
        </p:spPr>
      </p:pic>
      <p:pic>
        <p:nvPicPr>
          <p:cNvPr id="6" name="Picture 5"/>
          <p:cNvPicPr>
            <a:picLocks noChangeAspect="1"/>
          </p:cNvPicPr>
          <p:nvPr/>
        </p:nvPicPr>
        <p:blipFill>
          <a:blip r:embed="rId6"/>
          <a:stretch>
            <a:fillRect/>
          </a:stretch>
        </p:blipFill>
        <p:spPr>
          <a:xfrm>
            <a:off x="1088809" y="6279637"/>
            <a:ext cx="9105086" cy="578363"/>
          </a:xfrm>
          <a:prstGeom prst="rect">
            <a:avLst/>
          </a:prstGeom>
        </p:spPr>
      </p:pic>
    </p:spTree>
    <p:extLst>
      <p:ext uri="{BB962C8B-B14F-4D97-AF65-F5344CB8AC3E}">
        <p14:creationId xmlns:p14="http://schemas.microsoft.com/office/powerpoint/2010/main" val="1979291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8308" y="1316458"/>
            <a:ext cx="10781083" cy="1938992"/>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NUMERICALS</a:t>
            </a:r>
          </a:p>
          <a:p>
            <a:pPr algn="just"/>
            <a:endParaRPr lang="en-IN" sz="2000" b="1" u="sng" dirty="0">
              <a:latin typeface="Times New Roman" panose="02020603050405020304" pitchFamily="18" charset="0"/>
              <a:cs typeface="Times New Roman" panose="02020603050405020304" pitchFamily="18" charset="0"/>
            </a:endParaRPr>
          </a:p>
          <a:p>
            <a:pPr algn="just"/>
            <a:r>
              <a:rPr lang="en-IN" sz="2000" b="1" dirty="0">
                <a:latin typeface="Times New Roman" panose="02020603050405020304" pitchFamily="18" charset="0"/>
                <a:cs typeface="Times New Roman" panose="02020603050405020304" pitchFamily="18" charset="0"/>
              </a:rPr>
              <a:t>5) A reinforced concrete column 450 mm×450 mm has four steel rods of 25 mm diameter embedded in it. Determine the stresses in steel and concrete when total load on the column is 1000 </a:t>
            </a:r>
            <a:r>
              <a:rPr lang="en-IN" sz="2000" b="1" dirty="0" err="1">
                <a:latin typeface="Times New Roman" panose="02020603050405020304" pitchFamily="18" charset="0"/>
                <a:cs typeface="Times New Roman" panose="02020603050405020304" pitchFamily="18" charset="0"/>
              </a:rPr>
              <a:t>kN.</a:t>
            </a:r>
            <a:r>
              <a:rPr lang="en-IN" sz="2000" b="1" dirty="0">
                <a:latin typeface="Times New Roman" panose="02020603050405020304" pitchFamily="18" charset="0"/>
                <a:cs typeface="Times New Roman" panose="02020603050405020304" pitchFamily="18" charset="0"/>
              </a:rPr>
              <a:t> Take moduli of elasticity for steel and concrete as 205 </a:t>
            </a:r>
            <a:r>
              <a:rPr lang="en-IN" sz="2000" b="1" dirty="0" err="1">
                <a:latin typeface="Times New Roman" panose="02020603050405020304" pitchFamily="18" charset="0"/>
                <a:cs typeface="Times New Roman" panose="02020603050405020304" pitchFamily="18" charset="0"/>
              </a:rPr>
              <a:t>MPa</a:t>
            </a:r>
            <a:r>
              <a:rPr lang="en-IN" sz="2000" b="1" dirty="0">
                <a:latin typeface="Times New Roman" panose="02020603050405020304" pitchFamily="18" charset="0"/>
                <a:cs typeface="Times New Roman" panose="02020603050405020304" pitchFamily="18" charset="0"/>
              </a:rPr>
              <a:t> and </a:t>
            </a:r>
            <a:r>
              <a:rPr lang="en-IN" sz="2000" b="1">
                <a:latin typeface="Times New Roman" panose="02020603050405020304" pitchFamily="18" charset="0"/>
                <a:cs typeface="Times New Roman" panose="02020603050405020304" pitchFamily="18" charset="0"/>
              </a:rPr>
              <a:t>13.6 N</a:t>
            </a:r>
            <a:r>
              <a:rPr lang="en-IN" sz="2000" b="1" dirty="0">
                <a:latin typeface="Times New Roman" panose="02020603050405020304" pitchFamily="18" charset="0"/>
                <a:cs typeface="Times New Roman" panose="02020603050405020304" pitchFamily="18" charset="0"/>
              </a:rPr>
              <a:t>/mm</a:t>
            </a:r>
            <a:r>
              <a:rPr lang="en-US" sz="2000" b="1" baseline="30000" dirty="0">
                <a:latin typeface="Times New Roman" panose="02020603050405020304" pitchFamily="18" charset="0"/>
                <a:cs typeface="Times New Roman" panose="02020603050405020304" pitchFamily="18" charset="0"/>
              </a:rPr>
              <a:t>2</a:t>
            </a:r>
            <a:r>
              <a:rPr lang="en-US" sz="2000" b="1" dirty="0">
                <a:latin typeface="Times New Roman" panose="02020603050405020304" pitchFamily="18" charset="0"/>
                <a:cs typeface="Times New Roman" panose="02020603050405020304" pitchFamily="18" charset="0"/>
              </a:rPr>
              <a:t> respectively.</a:t>
            </a:r>
          </a:p>
          <a:p>
            <a:pPr algn="just"/>
            <a:endParaRPr lang="en-IN" sz="20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STRESS AND STRAIN</a:t>
            </a:r>
          </a:p>
        </p:txBody>
      </p:sp>
      <p:pic>
        <p:nvPicPr>
          <p:cNvPr id="5" name="Picture 4"/>
          <p:cNvPicPr>
            <a:picLocks noChangeAspect="1"/>
          </p:cNvPicPr>
          <p:nvPr/>
        </p:nvPicPr>
        <p:blipFill>
          <a:blip r:embed="rId4"/>
          <a:stretch>
            <a:fillRect/>
          </a:stretch>
        </p:blipFill>
        <p:spPr>
          <a:xfrm>
            <a:off x="3467100" y="3395142"/>
            <a:ext cx="3257550" cy="2143125"/>
          </a:xfrm>
          <a:prstGeom prst="rect">
            <a:avLst/>
          </a:prstGeom>
        </p:spPr>
      </p:pic>
    </p:spTree>
    <p:extLst>
      <p:ext uri="{BB962C8B-B14F-4D97-AF65-F5344CB8AC3E}">
        <p14:creationId xmlns:p14="http://schemas.microsoft.com/office/powerpoint/2010/main" val="1196954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8308" y="1316458"/>
            <a:ext cx="10781083" cy="707886"/>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NUMERICALS</a:t>
            </a:r>
          </a:p>
          <a:p>
            <a:pPr algn="just"/>
            <a:endParaRPr lang="en-IN" sz="20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STRESS AND STRAIN</a:t>
            </a:r>
          </a:p>
        </p:txBody>
      </p:sp>
      <p:pic>
        <p:nvPicPr>
          <p:cNvPr id="2" name="Picture 1"/>
          <p:cNvPicPr>
            <a:picLocks noChangeAspect="1"/>
          </p:cNvPicPr>
          <p:nvPr/>
        </p:nvPicPr>
        <p:blipFill>
          <a:blip r:embed="rId4"/>
          <a:stretch>
            <a:fillRect/>
          </a:stretch>
        </p:blipFill>
        <p:spPr>
          <a:xfrm>
            <a:off x="371880" y="1824319"/>
            <a:ext cx="7898633" cy="4498325"/>
          </a:xfrm>
          <a:prstGeom prst="rect">
            <a:avLst/>
          </a:prstGeom>
        </p:spPr>
      </p:pic>
    </p:spTree>
    <p:extLst>
      <p:ext uri="{BB962C8B-B14F-4D97-AF65-F5344CB8AC3E}">
        <p14:creationId xmlns:p14="http://schemas.microsoft.com/office/powerpoint/2010/main" val="24314082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8308" y="1316458"/>
            <a:ext cx="10781083" cy="707886"/>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NUMERICALS</a:t>
            </a:r>
          </a:p>
          <a:p>
            <a:pPr algn="just"/>
            <a:endParaRPr lang="en-IN" sz="20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STRESS AND STRAIN</a:t>
            </a:r>
          </a:p>
        </p:txBody>
      </p:sp>
      <p:pic>
        <p:nvPicPr>
          <p:cNvPr id="4" name="Picture 3"/>
          <p:cNvPicPr>
            <a:picLocks noChangeAspect="1"/>
          </p:cNvPicPr>
          <p:nvPr/>
        </p:nvPicPr>
        <p:blipFill>
          <a:blip r:embed="rId4"/>
          <a:stretch>
            <a:fillRect/>
          </a:stretch>
        </p:blipFill>
        <p:spPr>
          <a:xfrm>
            <a:off x="500062" y="1863151"/>
            <a:ext cx="10620375" cy="4648200"/>
          </a:xfrm>
          <a:prstGeom prst="rect">
            <a:avLst/>
          </a:prstGeom>
        </p:spPr>
      </p:pic>
    </p:spTree>
    <p:extLst>
      <p:ext uri="{BB962C8B-B14F-4D97-AF65-F5344CB8AC3E}">
        <p14:creationId xmlns:p14="http://schemas.microsoft.com/office/powerpoint/2010/main" val="25161546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8308" y="1316458"/>
            <a:ext cx="9172575" cy="3785652"/>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POISSON’S RATIO</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When a prismatic bar is loaded in tension, the axial elongation is accompanied by lateral contraction (that is, contraction normal to the direction of the applied load).</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lateral strain ε’ at any point in a bar is proportional to the axial strain ε at that same point if the material is linearly elastic.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b="1" i="1" dirty="0">
                <a:latin typeface="Times New Roman" panose="02020603050405020304" pitchFamily="18" charset="0"/>
                <a:cs typeface="Times New Roman" panose="02020603050405020304" pitchFamily="18" charset="0"/>
              </a:rPr>
              <a:t>The ratio of these strains is a property of the material known as Poisson’s ratio</a:t>
            </a:r>
            <a:r>
              <a:rPr lang="en-US" sz="2000" dirty="0">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This dimensionless ratio, usually denoted by the Greek letter </a:t>
            </a:r>
            <a:r>
              <a:rPr lang="el-GR" sz="2000" dirty="0">
                <a:latin typeface="Times New Roman" panose="02020603050405020304" pitchFamily="18" charset="0"/>
                <a:cs typeface="Times New Roman" panose="02020603050405020304" pitchFamily="18" charset="0"/>
              </a:rPr>
              <a:t>ν</a:t>
            </a:r>
            <a:r>
              <a:rPr lang="en-US" sz="2000" dirty="0">
                <a:latin typeface="Times New Roman" panose="02020603050405020304" pitchFamily="18" charset="0"/>
                <a:cs typeface="Times New Roman" panose="02020603050405020304" pitchFamily="18" charset="0"/>
              </a:rPr>
              <a:t> (nu), can be expressed by the equation</a:t>
            </a:r>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STRESS AND STRAIN</a:t>
            </a:r>
          </a:p>
        </p:txBody>
      </p:sp>
      <p:pic>
        <p:nvPicPr>
          <p:cNvPr id="2" name="Picture 1"/>
          <p:cNvPicPr>
            <a:picLocks noChangeAspect="1"/>
          </p:cNvPicPr>
          <p:nvPr/>
        </p:nvPicPr>
        <p:blipFill>
          <a:blip r:embed="rId4"/>
          <a:stretch>
            <a:fillRect/>
          </a:stretch>
        </p:blipFill>
        <p:spPr>
          <a:xfrm>
            <a:off x="9272588" y="2457449"/>
            <a:ext cx="2826640" cy="1884427"/>
          </a:xfrm>
          <a:prstGeom prst="rect">
            <a:avLst/>
          </a:prstGeom>
        </p:spPr>
      </p:pic>
      <p:pic>
        <p:nvPicPr>
          <p:cNvPr id="4" name="Picture 3"/>
          <p:cNvPicPr>
            <a:picLocks noChangeAspect="1"/>
          </p:cNvPicPr>
          <p:nvPr/>
        </p:nvPicPr>
        <p:blipFill>
          <a:blip r:embed="rId5"/>
          <a:stretch>
            <a:fillRect/>
          </a:stretch>
        </p:blipFill>
        <p:spPr>
          <a:xfrm>
            <a:off x="2747961" y="5305005"/>
            <a:ext cx="3657983" cy="952920"/>
          </a:xfrm>
          <a:prstGeom prst="rect">
            <a:avLst/>
          </a:prstGeom>
        </p:spPr>
      </p:pic>
    </p:spTree>
    <p:extLst>
      <p:ext uri="{BB962C8B-B14F-4D97-AF65-F5344CB8AC3E}">
        <p14:creationId xmlns:p14="http://schemas.microsoft.com/office/powerpoint/2010/main" val="3692356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8308" y="1316458"/>
            <a:ext cx="9172575" cy="4093428"/>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POISSON’S RATIO</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minus sign is inserted in the equation to compensate for the fact that the lateral and axial strains normally have opposite signs.</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Poisson’s ratio lies in the range 0.25 to 0.35 for most metals and many other materials.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Materials with an extremely low value of Poisson’s ratio include cork, for which </a:t>
            </a:r>
            <a:r>
              <a:rPr lang="el-GR" sz="2000" dirty="0">
                <a:latin typeface="Times New Roman" panose="02020603050405020304" pitchFamily="18" charset="0"/>
                <a:cs typeface="Times New Roman" panose="02020603050405020304" pitchFamily="18" charset="0"/>
              </a:rPr>
              <a:t>ν</a:t>
            </a:r>
            <a:r>
              <a:rPr lang="en-US" sz="2000" dirty="0">
                <a:latin typeface="Times New Roman" panose="02020603050405020304" pitchFamily="18" charset="0"/>
                <a:cs typeface="Times New Roman" panose="02020603050405020304" pitchFamily="18" charset="0"/>
              </a:rPr>
              <a:t> is practically zero, and concrete, for which </a:t>
            </a:r>
            <a:r>
              <a:rPr lang="el-GR" sz="2000" dirty="0">
                <a:latin typeface="Times New Roman" panose="02020603050405020304" pitchFamily="18" charset="0"/>
                <a:cs typeface="Times New Roman" panose="02020603050405020304" pitchFamily="18" charset="0"/>
              </a:rPr>
              <a:t>ν</a:t>
            </a:r>
            <a:r>
              <a:rPr lang="en-US" sz="2000" dirty="0">
                <a:latin typeface="Times New Roman" panose="02020603050405020304" pitchFamily="18" charset="0"/>
                <a:cs typeface="Times New Roman" panose="02020603050405020304" pitchFamily="18" charset="0"/>
              </a:rPr>
              <a:t> is about 0.1 or 0.2.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 theoretical upper limit for Poisson’s ratio is 0.5. Rubber comes close to this limiting value.</a:t>
            </a:r>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STRESS AND STRAIN</a:t>
            </a:r>
          </a:p>
        </p:txBody>
      </p:sp>
    </p:spTree>
    <p:extLst>
      <p:ext uri="{BB962C8B-B14F-4D97-AF65-F5344CB8AC3E}">
        <p14:creationId xmlns:p14="http://schemas.microsoft.com/office/powerpoint/2010/main" val="4309346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8308" y="1316458"/>
            <a:ext cx="9172575" cy="2246769"/>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SHEAR STRESS AND SHEAR STRAIN</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Consider the bolted connection shown in Figure. This connection consists of a flat bar A, a clevis C, and a bolt B that passes through holes in the bar and clevis.</a:t>
            </a: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Under the action of the tensile loads P, the bar and clevis tend to shear the bolt, that is, cut through it.</a:t>
            </a:r>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STRESS AND STRAIN</a:t>
            </a:r>
          </a:p>
        </p:txBody>
      </p:sp>
      <p:pic>
        <p:nvPicPr>
          <p:cNvPr id="2" name="Picture 1"/>
          <p:cNvPicPr>
            <a:picLocks noChangeAspect="1"/>
          </p:cNvPicPr>
          <p:nvPr/>
        </p:nvPicPr>
        <p:blipFill>
          <a:blip r:embed="rId4"/>
          <a:stretch>
            <a:fillRect/>
          </a:stretch>
        </p:blipFill>
        <p:spPr>
          <a:xfrm>
            <a:off x="0" y="3766122"/>
            <a:ext cx="6893375" cy="1577403"/>
          </a:xfrm>
          <a:prstGeom prst="rect">
            <a:avLst/>
          </a:prstGeom>
        </p:spPr>
      </p:pic>
      <p:pic>
        <p:nvPicPr>
          <p:cNvPr id="4" name="Picture 3"/>
          <p:cNvPicPr>
            <a:picLocks noChangeAspect="1"/>
          </p:cNvPicPr>
          <p:nvPr/>
        </p:nvPicPr>
        <p:blipFill>
          <a:blip r:embed="rId5"/>
          <a:stretch>
            <a:fillRect/>
          </a:stretch>
        </p:blipFill>
        <p:spPr>
          <a:xfrm>
            <a:off x="7010399" y="3794697"/>
            <a:ext cx="3919538" cy="1848839"/>
          </a:xfrm>
          <a:prstGeom prst="rect">
            <a:avLst/>
          </a:prstGeom>
        </p:spPr>
      </p:pic>
    </p:spTree>
    <p:extLst>
      <p:ext uri="{BB962C8B-B14F-4D97-AF65-F5344CB8AC3E}">
        <p14:creationId xmlns:p14="http://schemas.microsoft.com/office/powerpoint/2010/main" val="6395246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8308" y="1316458"/>
            <a:ext cx="7898633" cy="4401205"/>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SHEAR STRESS AND SHEAR STRAIN</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free-body diagram of Figure shows that there is a tendency to shear the bolt along cross sections </a:t>
            </a:r>
            <a:r>
              <a:rPr lang="en-US" sz="2000" dirty="0" err="1">
                <a:latin typeface="Times New Roman" panose="02020603050405020304" pitchFamily="18" charset="0"/>
                <a:cs typeface="Times New Roman" panose="02020603050405020304" pitchFamily="18" charset="0"/>
              </a:rPr>
              <a:t>mn</a:t>
            </a:r>
            <a:r>
              <a:rPr lang="en-US" sz="2000" dirty="0">
                <a:latin typeface="Times New Roman" panose="02020603050405020304" pitchFamily="18" charset="0"/>
                <a:cs typeface="Times New Roman" panose="02020603050405020304" pitchFamily="18" charset="0"/>
              </a:rPr>
              <a:t> and </a:t>
            </a:r>
            <a:r>
              <a:rPr lang="en-US" sz="2000" dirty="0" err="1">
                <a:latin typeface="Times New Roman" panose="02020603050405020304" pitchFamily="18" charset="0"/>
                <a:cs typeface="Times New Roman" panose="02020603050405020304" pitchFamily="18" charset="0"/>
              </a:rPr>
              <a:t>pq</a:t>
            </a:r>
            <a:r>
              <a:rPr lang="en-US" sz="2000" dirty="0">
                <a:latin typeface="Times New Roman" panose="02020603050405020304" pitchFamily="18" charset="0"/>
                <a:cs typeface="Times New Roman" panose="02020603050405020304" pitchFamily="18" charset="0"/>
              </a:rPr>
              <a:t>. From a free-body diagram of the portion </a:t>
            </a:r>
            <a:r>
              <a:rPr lang="en-US" sz="2000" dirty="0" err="1">
                <a:latin typeface="Times New Roman" panose="02020603050405020304" pitchFamily="18" charset="0"/>
                <a:cs typeface="Times New Roman" panose="02020603050405020304" pitchFamily="18" charset="0"/>
              </a:rPr>
              <a:t>mnpq</a:t>
            </a:r>
            <a:r>
              <a:rPr lang="en-US" sz="2000" dirty="0">
                <a:latin typeface="Times New Roman" panose="02020603050405020304" pitchFamily="18" charset="0"/>
                <a:cs typeface="Times New Roman" panose="02020603050405020304" pitchFamily="18" charset="0"/>
              </a:rPr>
              <a:t> of the bolt, we see that shear forces V act over the cut surfaces of the bolt.</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shear forces V are the resultants of the shear stresses distributed over the cross-sectional area of the bolt. </a:t>
            </a:r>
            <a:r>
              <a:rPr lang="en-US" sz="2000" b="1" i="1" dirty="0">
                <a:latin typeface="Times New Roman" panose="02020603050405020304" pitchFamily="18" charset="0"/>
                <a:cs typeface="Times New Roman" panose="02020603050405020304" pitchFamily="18" charset="0"/>
              </a:rPr>
              <a:t>These stresses act parallel to the cut surface.</a:t>
            </a:r>
          </a:p>
          <a:p>
            <a:pPr marL="342900" indent="-342900" algn="just">
              <a:buFont typeface="Wingdings" panose="05000000000000000000" pitchFamily="2" charset="2"/>
              <a:buChar char="Ø"/>
            </a:pPr>
            <a:endParaRPr lang="en-US" sz="2000" b="1" i="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average shear stress on the cross section of a bolt is obtained by dividing the total shear force V by the area A of the cross section on which it acts, as follows:</a:t>
            </a:r>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STRESS AND STRAIN</a:t>
            </a:r>
          </a:p>
        </p:txBody>
      </p:sp>
      <p:pic>
        <p:nvPicPr>
          <p:cNvPr id="7" name="Picture 6"/>
          <p:cNvPicPr>
            <a:picLocks noChangeAspect="1"/>
          </p:cNvPicPr>
          <p:nvPr/>
        </p:nvPicPr>
        <p:blipFill>
          <a:blip r:embed="rId4"/>
          <a:stretch>
            <a:fillRect/>
          </a:stretch>
        </p:blipFill>
        <p:spPr>
          <a:xfrm>
            <a:off x="8371638" y="2285953"/>
            <a:ext cx="3716181" cy="2043159"/>
          </a:xfrm>
          <a:prstGeom prst="rect">
            <a:avLst/>
          </a:prstGeom>
        </p:spPr>
      </p:pic>
      <p:pic>
        <p:nvPicPr>
          <p:cNvPr id="12" name="Picture 11"/>
          <p:cNvPicPr>
            <a:picLocks noChangeAspect="1"/>
          </p:cNvPicPr>
          <p:nvPr/>
        </p:nvPicPr>
        <p:blipFill>
          <a:blip r:embed="rId5"/>
          <a:stretch>
            <a:fillRect/>
          </a:stretch>
        </p:blipFill>
        <p:spPr>
          <a:xfrm>
            <a:off x="3208268" y="5717663"/>
            <a:ext cx="1535182" cy="1033898"/>
          </a:xfrm>
          <a:prstGeom prst="rect">
            <a:avLst/>
          </a:prstGeom>
        </p:spPr>
      </p:pic>
    </p:spTree>
    <p:extLst>
      <p:ext uri="{BB962C8B-B14F-4D97-AF65-F5344CB8AC3E}">
        <p14:creationId xmlns:p14="http://schemas.microsoft.com/office/powerpoint/2010/main" val="22256589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7061136" cy="1323439"/>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FERROUS ALLOYS</a:t>
            </a: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ENGINEERING MATERIALS</a:t>
            </a:r>
          </a:p>
        </p:txBody>
      </p:sp>
      <p:pic>
        <p:nvPicPr>
          <p:cNvPr id="4" name="Picture 3"/>
          <p:cNvPicPr>
            <a:picLocks noChangeAspect="1"/>
          </p:cNvPicPr>
          <p:nvPr/>
        </p:nvPicPr>
        <p:blipFill>
          <a:blip r:embed="rId4"/>
          <a:stretch>
            <a:fillRect/>
          </a:stretch>
        </p:blipFill>
        <p:spPr>
          <a:xfrm>
            <a:off x="72765" y="2005498"/>
            <a:ext cx="7942523" cy="4132833"/>
          </a:xfrm>
          <a:prstGeom prst="rect">
            <a:avLst/>
          </a:prstGeom>
        </p:spPr>
      </p:pic>
      <p:pic>
        <p:nvPicPr>
          <p:cNvPr id="12" name="Picture 2" descr="http://www.rsjsteelbeams.co.uk/images/angle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8631" y="1513221"/>
            <a:ext cx="2919088" cy="193946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57990" y="1857018"/>
            <a:ext cx="2141238" cy="1559535"/>
          </a:xfrm>
          <a:prstGeom prst="rect">
            <a:avLst/>
          </a:prstGeom>
        </p:spPr>
      </p:pic>
      <p:pic>
        <p:nvPicPr>
          <p:cNvPr id="14" name="Picture 13"/>
          <p:cNvPicPr>
            <a:picLocks noChangeAspect="1"/>
          </p:cNvPicPr>
          <p:nvPr/>
        </p:nvPicPr>
        <p:blipFill>
          <a:blip r:embed="rId7"/>
          <a:stretch>
            <a:fillRect/>
          </a:stretch>
        </p:blipFill>
        <p:spPr>
          <a:xfrm>
            <a:off x="8490841" y="3416553"/>
            <a:ext cx="2537768" cy="1685338"/>
          </a:xfrm>
          <a:prstGeom prst="rect">
            <a:avLst/>
          </a:prstGeom>
        </p:spPr>
      </p:pic>
      <p:pic>
        <p:nvPicPr>
          <p:cNvPr id="5" name="Picture 4"/>
          <p:cNvPicPr>
            <a:picLocks noChangeAspect="1"/>
          </p:cNvPicPr>
          <p:nvPr/>
        </p:nvPicPr>
        <p:blipFill>
          <a:blip r:embed="rId8"/>
          <a:stretch>
            <a:fillRect/>
          </a:stretch>
        </p:blipFill>
        <p:spPr>
          <a:xfrm>
            <a:off x="8721500" y="5023968"/>
            <a:ext cx="2076450" cy="1495425"/>
          </a:xfrm>
          <a:prstGeom prst="rect">
            <a:avLst/>
          </a:prstGeom>
        </p:spPr>
      </p:pic>
    </p:spTree>
    <p:extLst>
      <p:ext uri="{BB962C8B-B14F-4D97-AF65-F5344CB8AC3E}">
        <p14:creationId xmlns:p14="http://schemas.microsoft.com/office/powerpoint/2010/main" val="1085228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8308" y="1316458"/>
            <a:ext cx="7898633" cy="4401205"/>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SHEAR STRESS AND SHEAR STRAIN</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Shear stresses acting on an element of material are accompanied by shear strains.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As an aid in visualizing these strains, we note that the shear stresses have no tendency to elongate or shorten the element in the x, y, and z directions—in other words, the lengths of the sides of the element do not change.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Instead, the shear stresses produce a change in the shape of the element. The original element, which is a rectangular parallelepiped, is deformed into an oblique parallelepiped, and the front and rear faces become rhomboids.</a:t>
            </a:r>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STRESS AND STRAIN</a:t>
            </a:r>
          </a:p>
        </p:txBody>
      </p:sp>
      <p:pic>
        <p:nvPicPr>
          <p:cNvPr id="2" name="Picture 1"/>
          <p:cNvPicPr>
            <a:picLocks noChangeAspect="1"/>
          </p:cNvPicPr>
          <p:nvPr/>
        </p:nvPicPr>
        <p:blipFill>
          <a:blip r:embed="rId4"/>
          <a:stretch>
            <a:fillRect/>
          </a:stretch>
        </p:blipFill>
        <p:spPr>
          <a:xfrm>
            <a:off x="8486590" y="1493326"/>
            <a:ext cx="3152544" cy="5106889"/>
          </a:xfrm>
          <a:prstGeom prst="rect">
            <a:avLst/>
          </a:prstGeom>
        </p:spPr>
      </p:pic>
    </p:spTree>
    <p:extLst>
      <p:ext uri="{BB962C8B-B14F-4D97-AF65-F5344CB8AC3E}">
        <p14:creationId xmlns:p14="http://schemas.microsoft.com/office/powerpoint/2010/main" val="1080984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8308" y="1316458"/>
            <a:ext cx="7898633" cy="4093428"/>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SHEAR STRESS AND SHEAR STRAIN</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Because of this deformation, the angles between the side faces change.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For instance, the angles at points q and s, which were </a:t>
            </a:r>
            <a:r>
              <a:rPr lang="el-GR" sz="2000" dirty="0">
                <a:latin typeface="Times New Roman" panose="02020603050405020304" pitchFamily="18" charset="0"/>
                <a:cs typeface="Times New Roman" panose="02020603050405020304" pitchFamily="18" charset="0"/>
              </a:rPr>
              <a:t>π</a:t>
            </a:r>
            <a:r>
              <a:rPr lang="en-US" sz="2000" dirty="0">
                <a:latin typeface="Times New Roman" panose="02020603050405020304" pitchFamily="18" charset="0"/>
                <a:cs typeface="Times New Roman" panose="02020603050405020304" pitchFamily="18" charset="0"/>
              </a:rPr>
              <a:t>/2 before deformation, are reduced by a small angle </a:t>
            </a:r>
            <a:r>
              <a:rPr lang="el-GR" sz="2000" dirty="0">
                <a:latin typeface="Times New Roman" panose="02020603050405020304" pitchFamily="18" charset="0"/>
                <a:cs typeface="Times New Roman" panose="02020603050405020304" pitchFamily="18" charset="0"/>
              </a:rPr>
              <a:t>γ</a:t>
            </a:r>
            <a:r>
              <a:rPr lang="en-US" sz="2000" dirty="0">
                <a:latin typeface="Times New Roman" panose="02020603050405020304" pitchFamily="18" charset="0"/>
                <a:cs typeface="Times New Roman" panose="02020603050405020304" pitchFamily="18" charset="0"/>
              </a:rPr>
              <a:t> to </a:t>
            </a:r>
            <a:r>
              <a:rPr lang="el-GR" sz="2000" dirty="0">
                <a:latin typeface="Times New Roman" panose="02020603050405020304" pitchFamily="18" charset="0"/>
                <a:cs typeface="Times New Roman" panose="02020603050405020304" pitchFamily="18" charset="0"/>
              </a:rPr>
              <a:t>π</a:t>
            </a:r>
            <a:r>
              <a:rPr lang="en-US" sz="2000" dirty="0">
                <a:latin typeface="Times New Roman" panose="02020603050405020304" pitchFamily="18" charset="0"/>
                <a:cs typeface="Times New Roman" panose="02020603050405020304" pitchFamily="18" charset="0"/>
              </a:rPr>
              <a:t>/2 - </a:t>
            </a:r>
            <a:r>
              <a:rPr lang="el-GR" sz="2000" dirty="0">
                <a:latin typeface="Times New Roman" panose="02020603050405020304" pitchFamily="18" charset="0"/>
                <a:cs typeface="Times New Roman" panose="02020603050405020304" pitchFamily="18" charset="0"/>
              </a:rPr>
              <a:t>γ</a:t>
            </a:r>
            <a:r>
              <a:rPr lang="en-US" sz="2000" dirty="0">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At the same time, the angles at points p and r are increased to </a:t>
            </a:r>
            <a:r>
              <a:rPr lang="el-GR" sz="2000" dirty="0">
                <a:latin typeface="Times New Roman" panose="02020603050405020304" pitchFamily="18" charset="0"/>
                <a:cs typeface="Times New Roman" panose="02020603050405020304" pitchFamily="18" charset="0"/>
              </a:rPr>
              <a:t>π</a:t>
            </a:r>
            <a:r>
              <a:rPr lang="en-US" sz="2000" dirty="0">
                <a:latin typeface="Times New Roman" panose="02020603050405020304" pitchFamily="18" charset="0"/>
                <a:cs typeface="Times New Roman" panose="02020603050405020304" pitchFamily="18" charset="0"/>
              </a:rPr>
              <a:t>/2+</a:t>
            </a:r>
            <a:r>
              <a:rPr lang="el-GR" sz="2000" dirty="0">
                <a:latin typeface="Times New Roman" panose="02020603050405020304" pitchFamily="18" charset="0"/>
                <a:cs typeface="Times New Roman" panose="02020603050405020304" pitchFamily="18" charset="0"/>
              </a:rPr>
              <a:t>γ</a:t>
            </a:r>
            <a:r>
              <a:rPr lang="en-US" sz="2000" dirty="0">
                <a:latin typeface="Times New Roman" panose="02020603050405020304" pitchFamily="18" charset="0"/>
                <a:cs typeface="Times New Roman" panose="02020603050405020304" pitchFamily="18" charset="0"/>
              </a:rPr>
              <a:t>. The angle γ is a measure of the distortion, or change in shape, of the element and is called the </a:t>
            </a:r>
            <a:r>
              <a:rPr lang="en-US" sz="2000" b="1" dirty="0">
                <a:latin typeface="Times New Roman" panose="02020603050405020304" pitchFamily="18" charset="0"/>
                <a:cs typeface="Times New Roman" panose="02020603050405020304" pitchFamily="18" charset="0"/>
              </a:rPr>
              <a:t>shear strain</a:t>
            </a:r>
            <a:r>
              <a:rPr lang="en-US" sz="2000" dirty="0">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Because shear strain is an angle, it is usually measured in degrees or radians.</a:t>
            </a:r>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STRESS AND STRAIN</a:t>
            </a:r>
          </a:p>
        </p:txBody>
      </p:sp>
      <p:pic>
        <p:nvPicPr>
          <p:cNvPr id="2" name="Picture 1"/>
          <p:cNvPicPr>
            <a:picLocks noChangeAspect="1"/>
          </p:cNvPicPr>
          <p:nvPr/>
        </p:nvPicPr>
        <p:blipFill>
          <a:blip r:embed="rId4"/>
          <a:stretch>
            <a:fillRect/>
          </a:stretch>
        </p:blipFill>
        <p:spPr>
          <a:xfrm>
            <a:off x="8486590" y="1493326"/>
            <a:ext cx="3152544" cy="5106889"/>
          </a:xfrm>
          <a:prstGeom prst="rect">
            <a:avLst/>
          </a:prstGeom>
        </p:spPr>
      </p:pic>
    </p:spTree>
    <p:extLst>
      <p:ext uri="{BB962C8B-B14F-4D97-AF65-F5344CB8AC3E}">
        <p14:creationId xmlns:p14="http://schemas.microsoft.com/office/powerpoint/2010/main" val="1353955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8308" y="1316458"/>
            <a:ext cx="9623796" cy="5632311"/>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HOOKE’S LAW IN SHEAR</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properties of a material in shear can be determined experimentally from direct-shear tests or from torsion tests.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From the results of these tests, we can plot shear stress-strain diagrams (that is, diagrams of shear stress </a:t>
            </a:r>
            <a:r>
              <a:rPr lang="el-GR" sz="2000" dirty="0">
                <a:latin typeface="Times New Roman" panose="02020603050405020304" pitchFamily="18" charset="0"/>
                <a:cs typeface="Times New Roman" panose="02020603050405020304" pitchFamily="18" charset="0"/>
              </a:rPr>
              <a:t>τ</a:t>
            </a:r>
            <a:r>
              <a:rPr lang="en-US" sz="2000" dirty="0">
                <a:latin typeface="Times New Roman" panose="02020603050405020304" pitchFamily="18" charset="0"/>
                <a:cs typeface="Times New Roman" panose="02020603050405020304" pitchFamily="18" charset="0"/>
              </a:rPr>
              <a:t> versus shear strain </a:t>
            </a:r>
            <a:r>
              <a:rPr lang="el-GR" sz="2000" dirty="0">
                <a:latin typeface="Times New Roman" panose="02020603050405020304" pitchFamily="18" charset="0"/>
                <a:cs typeface="Times New Roman" panose="02020603050405020304" pitchFamily="18" charset="0"/>
              </a:rPr>
              <a:t>γ</a:t>
            </a:r>
            <a:r>
              <a:rPr lang="en-US" sz="2000" dirty="0">
                <a:latin typeface="Times New Roman" panose="02020603050405020304" pitchFamily="18" charset="0"/>
                <a:cs typeface="Times New Roman" panose="02020603050405020304" pitchFamily="18" charset="0"/>
              </a:rPr>
              <a:t>). These diagrams are similar in shape to tension-test diagrams (</a:t>
            </a:r>
            <a:r>
              <a:rPr lang="el-GR" sz="2000" dirty="0">
                <a:latin typeface="Times New Roman" panose="02020603050405020304" pitchFamily="18" charset="0"/>
                <a:cs typeface="Times New Roman" panose="02020603050405020304" pitchFamily="18" charset="0"/>
              </a:rPr>
              <a:t>σ</a:t>
            </a:r>
            <a:r>
              <a:rPr lang="en-US" sz="2000" dirty="0">
                <a:latin typeface="Times New Roman" panose="02020603050405020304" pitchFamily="18" charset="0"/>
                <a:cs typeface="Times New Roman" panose="02020603050405020304" pitchFamily="18" charset="0"/>
              </a:rPr>
              <a:t> versus </a:t>
            </a:r>
            <a:r>
              <a:rPr lang="el-GR" sz="2000" dirty="0">
                <a:latin typeface="Times New Roman" panose="02020603050405020304" pitchFamily="18" charset="0"/>
                <a:cs typeface="Times New Roman" panose="02020603050405020304" pitchFamily="18" charset="0"/>
              </a:rPr>
              <a:t>ε</a:t>
            </a:r>
            <a:r>
              <a:rPr lang="en-US" sz="2000" dirty="0">
                <a:latin typeface="Times New Roman" panose="02020603050405020304" pitchFamily="18" charset="0"/>
                <a:cs typeface="Times New Roman" panose="02020603050405020304" pitchFamily="18" charset="0"/>
              </a:rPr>
              <a:t>) for the same materials, although they differ in magnitudes.</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For many materials, the initial part of the shear stress-strain diagram is a straight line through the origin, just as it is in tension. For this linearly elastic region, the shear stress and shear strain are proportional, and therefore we have the following equation for Hooke’s law in shear:</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     in which G is the shear modulus of elasticity (also called the modulus of rigidity).</a:t>
            </a:r>
            <a:endParaRPr lang="en-IN" sz="2000"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STRESS AND STRAIN</a:t>
            </a:r>
          </a:p>
        </p:txBody>
      </p:sp>
      <p:pic>
        <p:nvPicPr>
          <p:cNvPr id="4" name="Picture 3"/>
          <p:cNvPicPr>
            <a:picLocks noChangeAspect="1"/>
          </p:cNvPicPr>
          <p:nvPr/>
        </p:nvPicPr>
        <p:blipFill>
          <a:blip r:embed="rId4"/>
          <a:stretch>
            <a:fillRect/>
          </a:stretch>
        </p:blipFill>
        <p:spPr>
          <a:xfrm>
            <a:off x="3722618" y="5434783"/>
            <a:ext cx="1249432" cy="724103"/>
          </a:xfrm>
          <a:prstGeom prst="rect">
            <a:avLst/>
          </a:prstGeom>
        </p:spPr>
      </p:pic>
    </p:spTree>
    <p:extLst>
      <p:ext uri="{BB962C8B-B14F-4D97-AF65-F5344CB8AC3E}">
        <p14:creationId xmlns:p14="http://schemas.microsoft.com/office/powerpoint/2010/main" val="1729734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8308" y="1316458"/>
            <a:ext cx="9623796" cy="2554545"/>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HOOKE’S LAW IN SHEAR</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moduli of elasticity in tension and shear are related by the following equation:</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STRESS AND STRAIN</a:t>
            </a:r>
          </a:p>
        </p:txBody>
      </p:sp>
      <p:pic>
        <p:nvPicPr>
          <p:cNvPr id="2" name="Picture 1"/>
          <p:cNvPicPr>
            <a:picLocks noChangeAspect="1"/>
          </p:cNvPicPr>
          <p:nvPr/>
        </p:nvPicPr>
        <p:blipFill>
          <a:blip r:embed="rId4"/>
          <a:stretch>
            <a:fillRect/>
          </a:stretch>
        </p:blipFill>
        <p:spPr>
          <a:xfrm>
            <a:off x="3709771" y="2292235"/>
            <a:ext cx="1865271" cy="979603"/>
          </a:xfrm>
          <a:prstGeom prst="rect">
            <a:avLst/>
          </a:prstGeom>
        </p:spPr>
      </p:pic>
    </p:spTree>
    <p:extLst>
      <p:ext uri="{BB962C8B-B14F-4D97-AF65-F5344CB8AC3E}">
        <p14:creationId xmlns:p14="http://schemas.microsoft.com/office/powerpoint/2010/main" val="36845654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8308" y="1316458"/>
            <a:ext cx="9623796" cy="5016758"/>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FACTOR OF SAFETY</a:t>
            </a: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maximum load that a structural member or a machine component will be allowed to carry under normal conditions is considerably smaller than the ultimate load.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This smaller load is called the allowable load or working or design load. Thus, only a fraction of the ultimate load capacity of the member is used when the allowable load is applied.</a:t>
            </a: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The remaining portion of the load-carrying capacity of the member is kept in reserve to assure its safe performance. </a:t>
            </a:r>
            <a:r>
              <a:rPr lang="en-US" sz="2000" b="1" i="1" dirty="0">
                <a:latin typeface="Times New Roman" panose="02020603050405020304" pitchFamily="18" charset="0"/>
                <a:cs typeface="Times New Roman" panose="02020603050405020304" pitchFamily="18" charset="0"/>
              </a:rPr>
              <a:t>The ratio of the ultimate load to the allowable load is used to define the factor of safety:</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An alternative definition of the factor of safety is based on the use of stresses:</a:t>
            </a:r>
            <a:endParaRPr lang="en-IN" sz="2000"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STRESS AND STRAIN</a:t>
            </a:r>
          </a:p>
        </p:txBody>
      </p:sp>
      <p:pic>
        <p:nvPicPr>
          <p:cNvPr id="4" name="Picture 3"/>
          <p:cNvPicPr>
            <a:picLocks noChangeAspect="1"/>
          </p:cNvPicPr>
          <p:nvPr/>
        </p:nvPicPr>
        <p:blipFill>
          <a:blip r:embed="rId4"/>
          <a:stretch>
            <a:fillRect/>
          </a:stretch>
        </p:blipFill>
        <p:spPr>
          <a:xfrm>
            <a:off x="2788653" y="4797497"/>
            <a:ext cx="3628387" cy="738189"/>
          </a:xfrm>
          <a:prstGeom prst="rect">
            <a:avLst/>
          </a:prstGeom>
        </p:spPr>
      </p:pic>
      <p:pic>
        <p:nvPicPr>
          <p:cNvPr id="5" name="Picture 4"/>
          <p:cNvPicPr>
            <a:picLocks noChangeAspect="1"/>
          </p:cNvPicPr>
          <p:nvPr/>
        </p:nvPicPr>
        <p:blipFill>
          <a:blip r:embed="rId5"/>
          <a:stretch>
            <a:fillRect/>
          </a:stretch>
        </p:blipFill>
        <p:spPr>
          <a:xfrm>
            <a:off x="2991350" y="6005054"/>
            <a:ext cx="3624479" cy="683621"/>
          </a:xfrm>
          <a:prstGeom prst="rect">
            <a:avLst/>
          </a:prstGeom>
        </p:spPr>
      </p:pic>
    </p:spTree>
    <p:extLst>
      <p:ext uri="{BB962C8B-B14F-4D97-AF65-F5344CB8AC3E}">
        <p14:creationId xmlns:p14="http://schemas.microsoft.com/office/powerpoint/2010/main" val="37721179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8308" y="1316458"/>
            <a:ext cx="10781083" cy="1938992"/>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NUMERICALS</a:t>
            </a:r>
          </a:p>
          <a:p>
            <a:pPr algn="just"/>
            <a:endParaRPr lang="en-IN" sz="2000" b="1" u="sng" dirty="0">
              <a:latin typeface="Times New Roman" panose="02020603050405020304" pitchFamily="18" charset="0"/>
              <a:cs typeface="Times New Roman" panose="02020603050405020304" pitchFamily="18" charset="0"/>
            </a:endParaRPr>
          </a:p>
          <a:p>
            <a:pPr algn="just"/>
            <a:r>
              <a:rPr lang="en-IN" sz="2000" b="1" dirty="0">
                <a:latin typeface="Times New Roman" panose="02020603050405020304" pitchFamily="18" charset="0"/>
                <a:cs typeface="Times New Roman" panose="02020603050405020304" pitchFamily="18" charset="0"/>
              </a:rPr>
              <a:t>5) A short hollow circular cast iron cylinder shown in Figure below is to support an axial compressive load of P = 500 </a:t>
            </a:r>
            <a:r>
              <a:rPr lang="en-IN" sz="2000" b="1" dirty="0" err="1">
                <a:latin typeface="Times New Roman" panose="02020603050405020304" pitchFamily="18" charset="0"/>
                <a:cs typeface="Times New Roman" panose="02020603050405020304" pitchFamily="18" charset="0"/>
              </a:rPr>
              <a:t>kN.</a:t>
            </a:r>
            <a:r>
              <a:rPr lang="en-IN" sz="2000" b="1" dirty="0">
                <a:latin typeface="Times New Roman" panose="02020603050405020304" pitchFamily="18" charset="0"/>
                <a:cs typeface="Times New Roman" panose="02020603050405020304" pitchFamily="18" charset="0"/>
              </a:rPr>
              <a:t> The ultimate stress in compression for the material is 240 </a:t>
            </a:r>
            <a:r>
              <a:rPr lang="en-US" sz="2000" b="1" dirty="0">
                <a:latin typeface="Times New Roman" panose="02020603050405020304" pitchFamily="18" charset="0"/>
                <a:cs typeface="Times New Roman" panose="02020603050405020304" pitchFamily="18" charset="0"/>
              </a:rPr>
              <a:t>N/mm</a:t>
            </a:r>
            <a:r>
              <a:rPr lang="en-US" sz="2000" b="1" baseline="30000" dirty="0">
                <a:latin typeface="Times New Roman" panose="02020603050405020304" pitchFamily="18" charset="0"/>
                <a:cs typeface="Times New Roman" panose="02020603050405020304" pitchFamily="18" charset="0"/>
              </a:rPr>
              <a:t>2</a:t>
            </a:r>
            <a:r>
              <a:rPr lang="en-US" sz="2000" b="1" dirty="0">
                <a:latin typeface="Times New Roman" panose="02020603050405020304" pitchFamily="18" charset="0"/>
                <a:cs typeface="Times New Roman" panose="02020603050405020304" pitchFamily="18" charset="0"/>
              </a:rPr>
              <a:t>. Determine the minimum required outside diameter d of the cylinder of 25 mm wall thickness, if the factor of safety is to be 3.0 with respect to ultimate strength. </a:t>
            </a:r>
            <a:r>
              <a:rPr lang="en-US" sz="2000" b="1" baseline="30000" dirty="0">
                <a:latin typeface="Times New Roman" panose="02020603050405020304" pitchFamily="18" charset="0"/>
                <a:cs typeface="Times New Roman" panose="02020603050405020304" pitchFamily="18" charset="0"/>
              </a:rPr>
              <a:t>  </a:t>
            </a:r>
            <a:endParaRPr lang="en-IN" sz="20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STRESS AND STRAIN</a:t>
            </a:r>
          </a:p>
        </p:txBody>
      </p:sp>
      <p:pic>
        <p:nvPicPr>
          <p:cNvPr id="5" name="Picture 4"/>
          <p:cNvPicPr>
            <a:picLocks noChangeAspect="1"/>
          </p:cNvPicPr>
          <p:nvPr/>
        </p:nvPicPr>
        <p:blipFill>
          <a:blip r:embed="rId4"/>
          <a:stretch>
            <a:fillRect/>
          </a:stretch>
        </p:blipFill>
        <p:spPr>
          <a:xfrm>
            <a:off x="4141718" y="3255450"/>
            <a:ext cx="2032980" cy="3474547"/>
          </a:xfrm>
          <a:prstGeom prst="rect">
            <a:avLst/>
          </a:prstGeom>
        </p:spPr>
      </p:pic>
    </p:spTree>
    <p:extLst>
      <p:ext uri="{BB962C8B-B14F-4D97-AF65-F5344CB8AC3E}">
        <p14:creationId xmlns:p14="http://schemas.microsoft.com/office/powerpoint/2010/main" val="10950659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8308" y="1316458"/>
            <a:ext cx="10781083" cy="1938992"/>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NUMERICALS</a:t>
            </a:r>
          </a:p>
          <a:p>
            <a:pPr algn="just"/>
            <a:endParaRPr lang="en-IN" sz="2000" b="1" u="sng" dirty="0">
              <a:latin typeface="Times New Roman" panose="02020603050405020304" pitchFamily="18" charset="0"/>
              <a:cs typeface="Times New Roman" panose="02020603050405020304" pitchFamily="18" charset="0"/>
            </a:endParaRPr>
          </a:p>
          <a:p>
            <a:pPr algn="just"/>
            <a:r>
              <a:rPr lang="en-IN" sz="2000" b="1" u="sng" dirty="0">
                <a:latin typeface="Times New Roman" panose="02020603050405020304" pitchFamily="18" charset="0"/>
                <a:cs typeface="Times New Roman" panose="02020603050405020304" pitchFamily="18" charset="0"/>
              </a:rPr>
              <a:t>Solution:</a:t>
            </a: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STRESS AND STRAIN</a:t>
            </a:r>
          </a:p>
        </p:txBody>
      </p:sp>
      <p:pic>
        <p:nvPicPr>
          <p:cNvPr id="4" name="Picture 3"/>
          <p:cNvPicPr>
            <a:picLocks noChangeAspect="1"/>
          </p:cNvPicPr>
          <p:nvPr/>
        </p:nvPicPr>
        <p:blipFill>
          <a:blip r:embed="rId4"/>
          <a:stretch>
            <a:fillRect/>
          </a:stretch>
        </p:blipFill>
        <p:spPr>
          <a:xfrm>
            <a:off x="371880" y="2548066"/>
            <a:ext cx="7481888" cy="3837277"/>
          </a:xfrm>
          <a:prstGeom prst="rect">
            <a:avLst/>
          </a:prstGeom>
        </p:spPr>
      </p:pic>
    </p:spTree>
    <p:extLst>
      <p:ext uri="{BB962C8B-B14F-4D97-AF65-F5344CB8AC3E}">
        <p14:creationId xmlns:p14="http://schemas.microsoft.com/office/powerpoint/2010/main" val="29824032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8308" y="1316458"/>
            <a:ext cx="10781083" cy="2246769"/>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NUMERICALS</a:t>
            </a:r>
          </a:p>
          <a:p>
            <a:pPr algn="just"/>
            <a:endParaRPr lang="en-IN" sz="2000" b="1" u="sng" dirty="0">
              <a:latin typeface="Times New Roman" panose="02020603050405020304" pitchFamily="18" charset="0"/>
              <a:cs typeface="Times New Roman" panose="02020603050405020304" pitchFamily="18" charset="0"/>
            </a:endParaRPr>
          </a:p>
          <a:p>
            <a:pPr algn="just"/>
            <a:r>
              <a:rPr lang="en-IN" sz="2000" b="1" dirty="0">
                <a:latin typeface="Times New Roman" panose="02020603050405020304" pitchFamily="18" charset="0"/>
                <a:cs typeface="Times New Roman" panose="02020603050405020304" pitchFamily="18" charset="0"/>
              </a:rPr>
              <a:t>6) </a:t>
            </a:r>
            <a:r>
              <a:rPr lang="en-US" sz="2000" b="1" dirty="0">
                <a:latin typeface="Times New Roman" panose="02020603050405020304" pitchFamily="18" charset="0"/>
                <a:cs typeface="Times New Roman" panose="02020603050405020304" pitchFamily="18" charset="0"/>
              </a:rPr>
              <a:t>Two wooden planks, each 20 mm thick and 192 mm wide, are joined by the glued mortise joint shown. Knowing that the joint will fail when the average shearing stress in the glue reaches 800 </a:t>
            </a:r>
            <a:r>
              <a:rPr lang="en-US" sz="2000" b="1" dirty="0" err="1">
                <a:latin typeface="Times New Roman" panose="02020603050405020304" pitchFamily="18" charset="0"/>
                <a:cs typeface="Times New Roman" panose="02020603050405020304" pitchFamily="18" charset="0"/>
              </a:rPr>
              <a:t>KPa</a:t>
            </a:r>
            <a:r>
              <a:rPr lang="en-US" sz="2000" b="1" dirty="0">
                <a:latin typeface="Times New Roman" panose="02020603050405020304" pitchFamily="18" charset="0"/>
                <a:cs typeface="Times New Roman" panose="02020603050405020304" pitchFamily="18" charset="0"/>
              </a:rPr>
              <a:t>, determine the smallest allowable length d of the cut if the joint is to withstand an axial load of magnitude P = 6 KN </a:t>
            </a:r>
          </a:p>
          <a:p>
            <a:pPr algn="just"/>
            <a:endParaRPr lang="en-IN" sz="20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STRESS AND STRAIN</a:t>
            </a:r>
          </a:p>
        </p:txBody>
      </p:sp>
      <p:graphicFrame>
        <p:nvGraphicFramePr>
          <p:cNvPr id="12" name="Object 11">
            <a:extLst>
              <a:ext uri="{FF2B5EF4-FFF2-40B4-BE49-F238E27FC236}">
                <a16:creationId xmlns:a16="http://schemas.microsoft.com/office/drawing/2014/main" id="{D8A4C33B-36EE-4AC2-BF63-7E96130B8355}"/>
              </a:ext>
            </a:extLst>
          </p:cNvPr>
          <p:cNvGraphicFramePr>
            <a:graphicFrameLocks noChangeAspect="1"/>
          </p:cNvGraphicFramePr>
          <p:nvPr>
            <p:extLst/>
          </p:nvPr>
        </p:nvGraphicFramePr>
        <p:xfrm>
          <a:off x="2215804" y="3251268"/>
          <a:ext cx="6802799" cy="3206682"/>
        </p:xfrm>
        <a:graphic>
          <a:graphicData uri="http://schemas.openxmlformats.org/presentationml/2006/ole">
            <mc:AlternateContent xmlns:mc="http://schemas.openxmlformats.org/markup-compatibility/2006">
              <mc:Choice xmlns:v="urn:schemas-microsoft-com:vml" Requires="v">
                <p:oleObj spid="_x0000_s1042" name="Solid Edge Draft Document" r:id="rId5" imgW="15641280" imgH="7353360" progId="SolidEdge.DraftDocument">
                  <p:embed/>
                </p:oleObj>
              </mc:Choice>
              <mc:Fallback>
                <p:oleObj name="Solid Edge Draft Document" r:id="rId5" imgW="15641280" imgH="7353360" progId="SolidEdge.DraftDocument">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15804" y="3251268"/>
                        <a:ext cx="6802799" cy="3206682"/>
                      </a:xfrm>
                      <a:prstGeom prst="rect">
                        <a:avLst/>
                      </a:prstGeom>
                      <a:noFill/>
                      <a:extLst/>
                    </p:spPr>
                  </p:pic>
                </p:oleObj>
              </mc:Fallback>
            </mc:AlternateContent>
          </a:graphicData>
        </a:graphic>
      </p:graphicFrame>
    </p:spTree>
    <p:extLst>
      <p:ext uri="{BB962C8B-B14F-4D97-AF65-F5344CB8AC3E}">
        <p14:creationId xmlns:p14="http://schemas.microsoft.com/office/powerpoint/2010/main" val="19170416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4A18499-D267-4FCA-9273-61437F78472C}"/>
                  </a:ext>
                </a:extLst>
              </p:cNvPr>
              <p:cNvSpPr/>
              <p:nvPr/>
            </p:nvSpPr>
            <p:spPr>
              <a:xfrm>
                <a:off x="-8308" y="1316458"/>
                <a:ext cx="10781083" cy="6394956"/>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NUMERICALS</a:t>
                </a:r>
              </a:p>
              <a:p>
                <a:pPr algn="just"/>
                <a:endParaRPr lang="en-IN" sz="2000" b="1" u="sng" dirty="0">
                  <a:latin typeface="Times New Roman" panose="02020603050405020304" pitchFamily="18" charset="0"/>
                  <a:cs typeface="Times New Roman" panose="02020603050405020304" pitchFamily="18" charset="0"/>
                </a:endParaRPr>
              </a:p>
              <a:p>
                <a:pPr algn="just"/>
                <a:r>
                  <a:rPr lang="en-IN" sz="2000" b="1" u="sng" dirty="0">
                    <a:latin typeface="Times New Roman" panose="02020603050405020304" pitchFamily="18" charset="0"/>
                    <a:cs typeface="Times New Roman" panose="02020603050405020304" pitchFamily="18" charset="0"/>
                  </a:rPr>
                  <a:t>Solution: </a:t>
                </a:r>
                <a:r>
                  <a:rPr lang="en-IN" sz="2000" dirty="0">
                    <a:latin typeface="Times New Roman" panose="02020603050405020304" pitchFamily="18" charset="0"/>
                    <a:ea typeface="Times New Roman" panose="02020603050405020304" pitchFamily="18" charset="0"/>
                    <a:cs typeface="Times New Roman" panose="02020603050405020304" pitchFamily="18" charset="0"/>
                  </a:rPr>
                  <a:t>Given  t = 20 mm, P = 6 KN</a:t>
                </a:r>
                <a:endParaRPr lang="en-IN" sz="20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dirty="0">
                    <a:latin typeface="Times New Roman" panose="02020603050405020304" pitchFamily="18" charset="0"/>
                    <a:ea typeface="Times New Roman" panose="02020603050405020304" pitchFamily="18" charset="0"/>
                    <a:cs typeface="Times New Roman" panose="02020603050405020304" pitchFamily="18" charset="0"/>
                  </a:rPr>
                  <a:t>From Fig., seven surfaces carry the applied axial load P = 6 KN = 6 </a:t>
                </a:r>
                <a14:m>
                  <m:oMath xmlns:m="http://schemas.openxmlformats.org/officeDocument/2006/math">
                    <m:r>
                      <a:rPr lang="en-IN" sz="2000" i="1">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n-IN"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en-IN" sz="2000" i="1">
                            <a:latin typeface="Cambria Math" panose="02040503050406030204" pitchFamily="18" charset="0"/>
                            <a:ea typeface="Times New Roman" panose="02020603050405020304" pitchFamily="18" charset="0"/>
                            <a:cs typeface="Times New Roman" panose="02020603050405020304" pitchFamily="18" charset="0"/>
                          </a:rPr>
                          <m:t>10</m:t>
                        </m:r>
                      </m:e>
                      <m:sup>
                        <m:r>
                          <a:rPr lang="en-IN" sz="2000" i="1">
                            <a:latin typeface="Cambria Math" panose="02040503050406030204" pitchFamily="18" charset="0"/>
                            <a:ea typeface="Times New Roman" panose="02020603050405020304" pitchFamily="18" charset="0"/>
                            <a:cs typeface="Times New Roman" panose="02020603050405020304" pitchFamily="18" charset="0"/>
                          </a:rPr>
                          <m:t>3</m:t>
                        </m:r>
                      </m:sup>
                    </m:sSup>
                  </m:oMath>
                </a14:m>
                <a:r>
                  <a:rPr lang="en-IN" sz="2000" dirty="0">
                    <a:latin typeface="Times New Roman" panose="02020603050405020304" pitchFamily="18" charset="0"/>
                    <a:ea typeface="Times New Roman" panose="02020603050405020304" pitchFamily="18" charset="0"/>
                    <a:cs typeface="Times New Roman" panose="02020603050405020304" pitchFamily="18" charset="0"/>
                  </a:rPr>
                  <a:t> N</a:t>
                </a:r>
                <a:endParaRPr lang="en-IN" sz="20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dirty="0">
                    <a:latin typeface="Times New Roman" panose="02020603050405020304" pitchFamily="18" charset="0"/>
                    <a:ea typeface="Times New Roman" panose="02020603050405020304" pitchFamily="18" charset="0"/>
                    <a:cs typeface="Times New Roman" panose="02020603050405020304" pitchFamily="18" charset="0"/>
                  </a:rPr>
                  <a:t>Area of each glue is  A = dt</a:t>
                </a:r>
                <a:endParaRPr lang="en-IN" sz="20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dirty="0">
                    <a:latin typeface="Times New Roman" panose="02020603050405020304" pitchFamily="18" charset="0"/>
                    <a:ea typeface="Times New Roman" panose="02020603050405020304" pitchFamily="18" charset="0"/>
                    <a:cs typeface="Times New Roman" panose="02020603050405020304" pitchFamily="18" charset="0"/>
                  </a:rPr>
                  <a:t>Shear stress </a:t>
                </a:r>
                <a14:m>
                  <m:oMath xmlns:m="http://schemas.openxmlformats.org/officeDocument/2006/math">
                    <m:r>
                      <a:rPr lang="en-IN" sz="2800">
                        <a:latin typeface="Cambria Math" panose="02040503050406030204" pitchFamily="18" charset="0"/>
                        <a:ea typeface="Times New Roman" panose="02020603050405020304" pitchFamily="18" charset="0"/>
                        <a:cs typeface="Times New Roman" panose="02020603050405020304" pitchFamily="18" charset="0"/>
                      </a:rPr>
                      <m:t> </m:t>
                    </m:r>
                    <m:r>
                      <a:rPr lang="en-IN" sz="2800" i="1">
                        <a:latin typeface="Cambria Math" panose="02040503050406030204" pitchFamily="18" charset="0"/>
                        <a:ea typeface="Times New Roman" panose="02020603050405020304" pitchFamily="18" charset="0"/>
                        <a:cs typeface="Times New Roman" panose="02020603050405020304" pitchFamily="18" charset="0"/>
                      </a:rPr>
                      <m:t>𝜏</m:t>
                    </m:r>
                    <m:r>
                      <a:rPr lang="en-IN" sz="2800" i="1">
                        <a:latin typeface="Cambria Math" panose="02040503050406030204" pitchFamily="18" charset="0"/>
                        <a:ea typeface="Times New Roman" panose="02020603050405020304" pitchFamily="18" charset="0"/>
                        <a:cs typeface="Times New Roman" panose="02020603050405020304" pitchFamily="18" charset="0"/>
                      </a:rPr>
                      <m:t>= </m:t>
                    </m:r>
                    <m:f>
                      <m:fPr>
                        <m:ctrlPr>
                          <a:rPr lang="en-IN" sz="2800" i="1">
                            <a:latin typeface="Cambria Math" panose="02040503050406030204" pitchFamily="18" charset="0"/>
                            <a:ea typeface="Times New Roman" panose="02020603050405020304" pitchFamily="18" charset="0"/>
                            <a:cs typeface="Times New Roman" panose="02020603050405020304" pitchFamily="18" charset="0"/>
                          </a:rPr>
                        </m:ctrlPr>
                      </m:fPr>
                      <m:num>
                        <m:r>
                          <a:rPr lang="en-IN" sz="2800" i="1">
                            <a:latin typeface="Cambria Math" panose="02040503050406030204" pitchFamily="18" charset="0"/>
                            <a:ea typeface="Times New Roman" panose="02020603050405020304" pitchFamily="18" charset="0"/>
                            <a:cs typeface="Times New Roman" panose="02020603050405020304" pitchFamily="18" charset="0"/>
                          </a:rPr>
                          <m:t>𝑃</m:t>
                        </m:r>
                      </m:num>
                      <m:den>
                        <m:r>
                          <a:rPr lang="en-IN" sz="2800" i="1">
                            <a:latin typeface="Cambria Math" panose="02040503050406030204" pitchFamily="18" charset="0"/>
                            <a:ea typeface="Times New Roman" panose="02020603050405020304" pitchFamily="18" charset="0"/>
                            <a:cs typeface="Times New Roman" panose="02020603050405020304" pitchFamily="18" charset="0"/>
                          </a:rPr>
                          <m:t>7</m:t>
                        </m:r>
                        <m:r>
                          <a:rPr lang="en-IN" sz="2800" i="1">
                            <a:latin typeface="Cambria Math" panose="02040503050406030204" pitchFamily="18" charset="0"/>
                            <a:ea typeface="Times New Roman" panose="02020603050405020304" pitchFamily="18" charset="0"/>
                            <a:cs typeface="Times New Roman" panose="02020603050405020304" pitchFamily="18" charset="0"/>
                          </a:rPr>
                          <m:t>𝐴</m:t>
                        </m:r>
                      </m:den>
                    </m:f>
                  </m:oMath>
                </a14:m>
                <a:endParaRPr lang="en-IN" sz="20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en-IN" sz="2000" i="1">
                          <a:latin typeface="Cambria Math" panose="02040503050406030204" pitchFamily="18" charset="0"/>
                          <a:ea typeface="Times New Roman" panose="02020603050405020304" pitchFamily="18" charset="0"/>
                          <a:cs typeface="Times New Roman" panose="02020603050405020304" pitchFamily="18" charset="0"/>
                        </a:rPr>
                        <m:t>𝐴</m:t>
                      </m:r>
                      <m:r>
                        <a:rPr lang="en-IN" sz="2000" i="1">
                          <a:latin typeface="Cambria Math" panose="02040503050406030204" pitchFamily="18" charset="0"/>
                          <a:ea typeface="Times New Roman" panose="02020603050405020304" pitchFamily="18" charset="0"/>
                          <a:cs typeface="Times New Roman" panose="02020603050405020304" pitchFamily="18" charset="0"/>
                        </a:rPr>
                        <m:t>= </m:t>
                      </m:r>
                      <m:f>
                        <m:fPr>
                          <m:ctrlPr>
                            <a:rPr lang="en-IN"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en-IN" sz="2000" i="1">
                              <a:latin typeface="Cambria Math" panose="02040503050406030204" pitchFamily="18" charset="0"/>
                              <a:ea typeface="Times New Roman" panose="02020603050405020304" pitchFamily="18" charset="0"/>
                              <a:cs typeface="Times New Roman" panose="02020603050405020304" pitchFamily="18" charset="0"/>
                            </a:rPr>
                            <m:t>𝑃</m:t>
                          </m:r>
                        </m:num>
                        <m:den>
                          <m:r>
                            <a:rPr lang="en-IN" sz="2000" i="1">
                              <a:latin typeface="Cambria Math" panose="02040503050406030204" pitchFamily="18" charset="0"/>
                              <a:ea typeface="Times New Roman" panose="02020603050405020304" pitchFamily="18" charset="0"/>
                              <a:cs typeface="Times New Roman" panose="02020603050405020304" pitchFamily="18" charset="0"/>
                            </a:rPr>
                            <m:t>7</m:t>
                          </m:r>
                          <m:r>
                            <a:rPr lang="en-IN" sz="2000" i="1">
                              <a:latin typeface="Cambria Math" panose="02040503050406030204" pitchFamily="18" charset="0"/>
                              <a:ea typeface="Times New Roman" panose="02020603050405020304" pitchFamily="18" charset="0"/>
                              <a:cs typeface="Times New Roman" panose="02020603050405020304" pitchFamily="18" charset="0"/>
                            </a:rPr>
                            <m:t>𝜏</m:t>
                          </m:r>
                        </m:den>
                      </m:f>
                      <m:r>
                        <a:rPr lang="en-IN" sz="2000" i="1">
                          <a:latin typeface="Cambria Math" panose="02040503050406030204" pitchFamily="18" charset="0"/>
                          <a:ea typeface="Times New Roman" panose="02020603050405020304" pitchFamily="18" charset="0"/>
                          <a:cs typeface="Times New Roman" panose="02020603050405020304" pitchFamily="18" charset="0"/>
                        </a:rPr>
                        <m:t>= </m:t>
                      </m:r>
                      <m:f>
                        <m:fPr>
                          <m:ctrlPr>
                            <a:rPr lang="en-IN" sz="2000" i="1">
                              <a:latin typeface="Cambria Math" panose="02040503050406030204" pitchFamily="18" charset="0"/>
                              <a:ea typeface="Times New Roman" panose="02020603050405020304" pitchFamily="18" charset="0"/>
                              <a:cs typeface="Times New Roman" panose="02020603050405020304" pitchFamily="18" charset="0"/>
                            </a:rPr>
                          </m:ctrlPr>
                        </m:fPr>
                        <m:num>
                          <m:r>
                            <a:rPr lang="en-IN" sz="2000" i="1">
                              <a:latin typeface="Cambria Math" panose="02040503050406030204" pitchFamily="18" charset="0"/>
                              <a:ea typeface="Times New Roman" panose="02020603050405020304" pitchFamily="18" charset="0"/>
                              <a:cs typeface="Times New Roman" panose="02020603050405020304" pitchFamily="18" charset="0"/>
                            </a:rPr>
                            <m:t>6 × </m:t>
                          </m:r>
                          <m:sSup>
                            <m:sSupPr>
                              <m:ctrlPr>
                                <a:rPr lang="en-IN"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en-IN" sz="2000" i="1">
                                  <a:latin typeface="Cambria Math" panose="02040503050406030204" pitchFamily="18" charset="0"/>
                                  <a:ea typeface="Times New Roman" panose="02020603050405020304" pitchFamily="18" charset="0"/>
                                  <a:cs typeface="Times New Roman" panose="02020603050405020304" pitchFamily="18" charset="0"/>
                                </a:rPr>
                                <m:t>10</m:t>
                              </m:r>
                            </m:e>
                            <m:sup>
                              <m:r>
                                <a:rPr lang="en-IN" sz="2000" i="1">
                                  <a:latin typeface="Cambria Math" panose="02040503050406030204" pitchFamily="18" charset="0"/>
                                  <a:ea typeface="Times New Roman" panose="02020603050405020304" pitchFamily="18" charset="0"/>
                                  <a:cs typeface="Times New Roman" panose="02020603050405020304" pitchFamily="18" charset="0"/>
                                </a:rPr>
                                <m:t>3</m:t>
                              </m:r>
                            </m:sup>
                          </m:sSup>
                        </m:num>
                        <m:den>
                          <m:r>
                            <a:rPr lang="en-IN" sz="2000" i="1">
                              <a:latin typeface="Cambria Math" panose="02040503050406030204" pitchFamily="18" charset="0"/>
                              <a:ea typeface="Times New Roman" panose="02020603050405020304" pitchFamily="18" charset="0"/>
                              <a:cs typeface="Times New Roman" panose="02020603050405020304" pitchFamily="18" charset="0"/>
                            </a:rPr>
                            <m:t>7 × 800 × </m:t>
                          </m:r>
                          <m:sSup>
                            <m:sSupPr>
                              <m:ctrlPr>
                                <a:rPr lang="en-IN"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en-IN" sz="2000" i="1">
                                  <a:latin typeface="Cambria Math" panose="02040503050406030204" pitchFamily="18" charset="0"/>
                                  <a:ea typeface="Times New Roman" panose="02020603050405020304" pitchFamily="18" charset="0"/>
                                  <a:cs typeface="Times New Roman" panose="02020603050405020304" pitchFamily="18" charset="0"/>
                                </a:rPr>
                                <m:t>10</m:t>
                              </m:r>
                            </m:e>
                            <m:sup>
                              <m:r>
                                <a:rPr lang="en-IN" sz="2000" i="1">
                                  <a:latin typeface="Cambria Math" panose="02040503050406030204" pitchFamily="18" charset="0"/>
                                  <a:ea typeface="Times New Roman" panose="02020603050405020304" pitchFamily="18" charset="0"/>
                                  <a:cs typeface="Times New Roman" panose="02020603050405020304" pitchFamily="18" charset="0"/>
                                </a:rPr>
                                <m:t>3</m:t>
                              </m:r>
                            </m:sup>
                          </m:sSup>
                          <m:r>
                            <a:rPr lang="en-IN" sz="2000" i="1">
                              <a:latin typeface="Cambria Math" panose="02040503050406030204" pitchFamily="18" charset="0"/>
                              <a:ea typeface="Times New Roman" panose="02020603050405020304" pitchFamily="18" charset="0"/>
                              <a:cs typeface="Times New Roman" panose="02020603050405020304" pitchFamily="18" charset="0"/>
                            </a:rPr>
                            <m:t>  </m:t>
                          </m:r>
                        </m:den>
                      </m:f>
                      <m:r>
                        <a:rPr lang="en-IN" sz="2000" i="1">
                          <a:latin typeface="Cambria Math" panose="02040503050406030204" pitchFamily="18" charset="0"/>
                          <a:ea typeface="Times New Roman" panose="02020603050405020304" pitchFamily="18" charset="0"/>
                          <a:cs typeface="Times New Roman" panose="02020603050405020304" pitchFamily="18" charset="0"/>
                        </a:rPr>
                        <m:t>=1.0714 × </m:t>
                      </m:r>
                      <m:sSup>
                        <m:sSupPr>
                          <m:ctrlPr>
                            <a:rPr lang="en-IN"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en-IN" sz="2000" i="1">
                              <a:latin typeface="Cambria Math" panose="02040503050406030204" pitchFamily="18" charset="0"/>
                              <a:ea typeface="Times New Roman" panose="02020603050405020304" pitchFamily="18" charset="0"/>
                              <a:cs typeface="Times New Roman" panose="02020603050405020304" pitchFamily="18" charset="0"/>
                            </a:rPr>
                            <m:t>10</m:t>
                          </m:r>
                        </m:e>
                        <m:sup>
                          <m:r>
                            <a:rPr lang="en-IN" sz="2000" i="1">
                              <a:latin typeface="Cambria Math" panose="02040503050406030204" pitchFamily="18" charset="0"/>
                              <a:ea typeface="Times New Roman" panose="02020603050405020304" pitchFamily="18" charset="0"/>
                              <a:cs typeface="Times New Roman" panose="02020603050405020304" pitchFamily="18" charset="0"/>
                            </a:rPr>
                            <m:t>−3 </m:t>
                          </m:r>
                        </m:sup>
                      </m:sSup>
                      <m:r>
                        <a:rPr lang="en-IN" sz="2000" i="1">
                          <a:latin typeface="Cambria Math" panose="02040503050406030204" pitchFamily="18" charset="0"/>
                          <a:ea typeface="Times New Roman" panose="02020603050405020304" pitchFamily="18" charset="0"/>
                          <a:cs typeface="Times New Roman" panose="02020603050405020304" pitchFamily="18" charset="0"/>
                        </a:rPr>
                        <m:t> </m:t>
                      </m:r>
                      <m:sSup>
                        <m:sSupPr>
                          <m:ctrlPr>
                            <a:rPr lang="en-IN"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en-IN" sz="2000" i="1">
                              <a:latin typeface="Cambria Math" panose="02040503050406030204" pitchFamily="18" charset="0"/>
                              <a:ea typeface="Times New Roman" panose="02020603050405020304" pitchFamily="18" charset="0"/>
                              <a:cs typeface="Times New Roman" panose="02020603050405020304" pitchFamily="18" charset="0"/>
                            </a:rPr>
                            <m:t>𝑚</m:t>
                          </m:r>
                        </m:e>
                        <m:sup>
                          <m:r>
                            <a:rPr lang="en-IN" sz="2000" i="1">
                              <a:latin typeface="Cambria Math" panose="02040503050406030204" pitchFamily="18" charset="0"/>
                              <a:ea typeface="Times New Roman" panose="02020603050405020304" pitchFamily="18" charset="0"/>
                              <a:cs typeface="Times New Roman" panose="02020603050405020304" pitchFamily="18" charset="0"/>
                            </a:rPr>
                            <m:t>2</m:t>
                          </m:r>
                        </m:sup>
                      </m:sSup>
                    </m:oMath>
                  </m:oMathPara>
                </a14:m>
                <a:endParaRPr lang="en-IN" sz="20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800" dirty="0">
                    <a:latin typeface="Times New Roman" panose="02020603050405020304" pitchFamily="18" charset="0"/>
                    <a:ea typeface="Times New Roman" panose="02020603050405020304" pitchFamily="18" charset="0"/>
                    <a:cs typeface="Times New Roman" panose="02020603050405020304" pitchFamily="18" charset="0"/>
                  </a:rPr>
                  <a:t>			</a:t>
                </a:r>
                <a:r>
                  <a:rPr lang="en-IN" sz="2800" b="1" dirty="0">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n-IN" sz="2000" b="1" i="1">
                        <a:latin typeface="Cambria Math" panose="02040503050406030204" pitchFamily="18" charset="0"/>
                        <a:ea typeface="Times New Roman" panose="02020603050405020304" pitchFamily="18" charset="0"/>
                        <a:cs typeface="Calibri" panose="020F0502020204030204" pitchFamily="34" charset="0"/>
                      </a:rPr>
                      <m:t>𝑨</m:t>
                    </m:r>
                    <m:r>
                      <a:rPr lang="en-IN" sz="2000" b="1" i="1">
                        <a:latin typeface="Cambria Math" panose="02040503050406030204" pitchFamily="18" charset="0"/>
                        <a:ea typeface="Times New Roman" panose="02020603050405020304" pitchFamily="18" charset="0"/>
                        <a:cs typeface="Calibri" panose="020F0502020204030204" pitchFamily="34" charset="0"/>
                      </a:rPr>
                      <m:t>= </m:t>
                    </m:r>
                  </m:oMath>
                </a14:m>
                <a:r>
                  <a:rPr lang="en-IN" sz="2000" b="1" dirty="0">
                    <a:latin typeface="Times New Roman" panose="02020603050405020304" pitchFamily="18" charset="0"/>
                    <a:ea typeface="Times New Roman" panose="02020603050405020304" pitchFamily="18" charset="0"/>
                    <a:cs typeface="Times New Roman" panose="02020603050405020304" pitchFamily="18" charset="0"/>
                  </a:rPr>
                  <a:t>1.0714</a:t>
                </a:r>
                <a:r>
                  <a:rPr lang="en-IN" sz="2000" b="1" i="1" dirty="0">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n-IN" sz="2000" b="1" i="1">
                        <a:latin typeface="Cambria Math" panose="02040503050406030204" pitchFamily="18" charset="0"/>
                        <a:ea typeface="Times New Roman" panose="02020603050405020304" pitchFamily="18" charset="0"/>
                        <a:cs typeface="Calibri" panose="020F0502020204030204" pitchFamily="34" charset="0"/>
                      </a:rPr>
                      <m:t>× </m:t>
                    </m:r>
                    <m:sSup>
                      <m:sSupPr>
                        <m:ctrlPr>
                          <a:rPr lang="en-IN" sz="2000" b="1" i="1">
                            <a:latin typeface="Cambria Math" panose="02040503050406030204" pitchFamily="18" charset="0"/>
                            <a:ea typeface="Times New Roman" panose="02020603050405020304" pitchFamily="18" charset="0"/>
                            <a:cs typeface="Calibri" panose="020F0502020204030204" pitchFamily="34" charset="0"/>
                          </a:rPr>
                        </m:ctrlPr>
                      </m:sSupPr>
                      <m:e>
                        <m:r>
                          <a:rPr lang="en-IN" sz="2000" b="1" i="1">
                            <a:latin typeface="Cambria Math" panose="02040503050406030204" pitchFamily="18" charset="0"/>
                            <a:ea typeface="Times New Roman" panose="02020603050405020304" pitchFamily="18" charset="0"/>
                            <a:cs typeface="Calibri" panose="020F0502020204030204" pitchFamily="34" charset="0"/>
                          </a:rPr>
                          <m:t>𝟏𝟎</m:t>
                        </m:r>
                      </m:e>
                      <m:sup>
                        <m:r>
                          <a:rPr lang="en-IN" sz="2000" b="1" i="1">
                            <a:latin typeface="Cambria Math" panose="02040503050406030204" pitchFamily="18" charset="0"/>
                            <a:ea typeface="Times New Roman" panose="02020603050405020304" pitchFamily="18" charset="0"/>
                            <a:cs typeface="Calibri" panose="020F0502020204030204" pitchFamily="34" charset="0"/>
                          </a:rPr>
                          <m:t>𝟑</m:t>
                        </m:r>
                      </m:sup>
                    </m:sSup>
                    <m:r>
                      <a:rPr lang="en-IN" sz="2000" b="1" i="1">
                        <a:latin typeface="Cambria Math" panose="02040503050406030204" pitchFamily="18" charset="0"/>
                        <a:ea typeface="Times New Roman" panose="02020603050405020304" pitchFamily="18" charset="0"/>
                        <a:cs typeface="Calibri" panose="020F0502020204030204" pitchFamily="34" charset="0"/>
                      </a:rPr>
                      <m:t> </m:t>
                    </m:r>
                    <m:sSup>
                      <m:sSupPr>
                        <m:ctrlPr>
                          <a:rPr lang="en-IN" sz="2000" b="1" i="1">
                            <a:latin typeface="Cambria Math" panose="02040503050406030204" pitchFamily="18" charset="0"/>
                            <a:ea typeface="Times New Roman" panose="02020603050405020304" pitchFamily="18" charset="0"/>
                            <a:cs typeface="Calibri" panose="020F0502020204030204" pitchFamily="34" charset="0"/>
                          </a:rPr>
                        </m:ctrlPr>
                      </m:sSupPr>
                      <m:e>
                        <m:r>
                          <a:rPr lang="en-IN" sz="2000" b="1" i="1">
                            <a:latin typeface="Cambria Math" panose="02040503050406030204" pitchFamily="18" charset="0"/>
                            <a:ea typeface="Times New Roman" panose="02020603050405020304" pitchFamily="18" charset="0"/>
                            <a:cs typeface="Calibri" panose="020F0502020204030204" pitchFamily="34" charset="0"/>
                          </a:rPr>
                          <m:t>𝒎𝒎</m:t>
                        </m:r>
                      </m:e>
                      <m:sup>
                        <m:r>
                          <a:rPr lang="en-IN" sz="2000" b="1" i="1">
                            <a:latin typeface="Cambria Math" panose="02040503050406030204" pitchFamily="18" charset="0"/>
                            <a:ea typeface="Times New Roman" panose="02020603050405020304" pitchFamily="18" charset="0"/>
                            <a:cs typeface="Calibri" panose="020F0502020204030204" pitchFamily="34" charset="0"/>
                          </a:rPr>
                          <m:t>𝟐</m:t>
                        </m:r>
                      </m:sup>
                    </m:sSup>
                  </m:oMath>
                </a14:m>
                <a:endParaRPr lang="en-IN" sz="20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IN" sz="2000" dirty="0">
                    <a:latin typeface="Times New Roman" panose="02020603050405020304" pitchFamily="18" charset="0"/>
                    <a:ea typeface="Times New Roman" panose="02020603050405020304" pitchFamily="18" charset="0"/>
                    <a:cs typeface="Times New Roman" panose="02020603050405020304" pitchFamily="18" charset="0"/>
                  </a:rPr>
                  <a:t>w.k.t			</a:t>
                </a:r>
                <a:endParaRPr lang="en-IN" sz="20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457200" algn="l"/>
                    <a:tab pos="914400" algn="l"/>
                    <a:tab pos="1371600" algn="l"/>
                    <a:tab pos="1828800" algn="l"/>
                    <a:tab pos="2286000" algn="l"/>
                    <a:tab pos="2743200" algn="l"/>
                    <a:tab pos="3200400" algn="l"/>
                    <a:tab pos="3657600" algn="l"/>
                    <a:tab pos="4114800" algn="l"/>
                    <a:tab pos="5731510" algn="r"/>
                  </a:tabLst>
                </a:pPr>
                <a:r>
                  <a:rPr lang="en-IN" sz="2000" dirty="0">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n-IN" sz="2800" i="1">
                        <a:latin typeface="Cambria Math" panose="02040503050406030204" pitchFamily="18" charset="0"/>
                        <a:ea typeface="Times New Roman" panose="02020603050405020304" pitchFamily="18" charset="0"/>
                        <a:cs typeface="Times New Roman" panose="02020603050405020304" pitchFamily="18" charset="0"/>
                      </a:rPr>
                      <m:t>𝑑</m:t>
                    </m:r>
                    <m:r>
                      <a:rPr lang="en-IN" sz="2800" i="1">
                        <a:latin typeface="Cambria Math" panose="02040503050406030204" pitchFamily="18" charset="0"/>
                        <a:ea typeface="Times New Roman" panose="02020603050405020304" pitchFamily="18" charset="0"/>
                        <a:cs typeface="Times New Roman" panose="02020603050405020304" pitchFamily="18" charset="0"/>
                      </a:rPr>
                      <m:t>= </m:t>
                    </m:r>
                    <m:f>
                      <m:fPr>
                        <m:ctrlPr>
                          <a:rPr lang="en-IN" sz="2800" i="1">
                            <a:latin typeface="Cambria Math" panose="02040503050406030204" pitchFamily="18" charset="0"/>
                            <a:ea typeface="Times New Roman" panose="02020603050405020304" pitchFamily="18" charset="0"/>
                            <a:cs typeface="Times New Roman" panose="02020603050405020304" pitchFamily="18" charset="0"/>
                          </a:rPr>
                        </m:ctrlPr>
                      </m:fPr>
                      <m:num>
                        <m:r>
                          <a:rPr lang="en-IN" sz="2800" i="1">
                            <a:latin typeface="Cambria Math" panose="02040503050406030204" pitchFamily="18" charset="0"/>
                            <a:ea typeface="Times New Roman" panose="02020603050405020304" pitchFamily="18" charset="0"/>
                            <a:cs typeface="Times New Roman" panose="02020603050405020304" pitchFamily="18" charset="0"/>
                          </a:rPr>
                          <m:t>𝐴</m:t>
                        </m:r>
                      </m:num>
                      <m:den>
                        <m:r>
                          <a:rPr lang="en-IN" sz="2800" i="1">
                            <a:latin typeface="Cambria Math" panose="02040503050406030204" pitchFamily="18" charset="0"/>
                            <a:ea typeface="Times New Roman" panose="02020603050405020304" pitchFamily="18" charset="0"/>
                            <a:cs typeface="Times New Roman" panose="02020603050405020304" pitchFamily="18" charset="0"/>
                          </a:rPr>
                          <m:t>𝑡</m:t>
                        </m:r>
                      </m:den>
                    </m:f>
                    <m:r>
                      <a:rPr lang="en-IN" sz="2800" i="1">
                        <a:latin typeface="Cambria Math" panose="02040503050406030204" pitchFamily="18" charset="0"/>
                        <a:ea typeface="Times New Roman" panose="02020603050405020304" pitchFamily="18" charset="0"/>
                        <a:cs typeface="Times New Roman" panose="02020603050405020304" pitchFamily="18" charset="0"/>
                      </a:rPr>
                      <m:t>= </m:t>
                    </m:r>
                    <m:f>
                      <m:fPr>
                        <m:ctrlPr>
                          <a:rPr lang="en-IN" sz="2800" i="1">
                            <a:latin typeface="Cambria Math" panose="02040503050406030204" pitchFamily="18" charset="0"/>
                            <a:ea typeface="Times New Roman" panose="02020603050405020304" pitchFamily="18" charset="0"/>
                            <a:cs typeface="Times New Roman" panose="02020603050405020304" pitchFamily="18" charset="0"/>
                          </a:rPr>
                        </m:ctrlPr>
                      </m:fPr>
                      <m:num>
                        <m:r>
                          <a:rPr lang="en-IN" sz="2800" i="1">
                            <a:latin typeface="Cambria Math" panose="02040503050406030204" pitchFamily="18" charset="0"/>
                            <a:ea typeface="Times New Roman" panose="02020603050405020304" pitchFamily="18" charset="0"/>
                            <a:cs typeface="Times New Roman" panose="02020603050405020304" pitchFamily="18" charset="0"/>
                          </a:rPr>
                          <m:t>1.0714 × </m:t>
                        </m:r>
                        <m:sSup>
                          <m:sSupPr>
                            <m:ctrlPr>
                              <a:rPr lang="en-IN" sz="2800" i="1">
                                <a:latin typeface="Cambria Math" panose="02040503050406030204" pitchFamily="18" charset="0"/>
                                <a:ea typeface="Times New Roman" panose="02020603050405020304" pitchFamily="18" charset="0"/>
                                <a:cs typeface="Times New Roman" panose="02020603050405020304" pitchFamily="18" charset="0"/>
                              </a:rPr>
                            </m:ctrlPr>
                          </m:sSupPr>
                          <m:e>
                            <m:r>
                              <a:rPr lang="en-IN" sz="2800" i="1">
                                <a:latin typeface="Cambria Math" panose="02040503050406030204" pitchFamily="18" charset="0"/>
                                <a:ea typeface="Times New Roman" panose="02020603050405020304" pitchFamily="18" charset="0"/>
                                <a:cs typeface="Times New Roman" panose="02020603050405020304" pitchFamily="18" charset="0"/>
                              </a:rPr>
                              <m:t>10</m:t>
                            </m:r>
                          </m:e>
                          <m:sup>
                            <m:r>
                              <a:rPr lang="en-IN" sz="2800" i="1">
                                <a:latin typeface="Cambria Math" panose="02040503050406030204" pitchFamily="18" charset="0"/>
                                <a:ea typeface="Times New Roman" panose="02020603050405020304" pitchFamily="18" charset="0"/>
                                <a:cs typeface="Times New Roman" panose="02020603050405020304" pitchFamily="18" charset="0"/>
                              </a:rPr>
                              <m:t>3</m:t>
                            </m:r>
                          </m:sup>
                        </m:sSup>
                      </m:num>
                      <m:den>
                        <m:r>
                          <a:rPr lang="en-IN" sz="2800" i="1">
                            <a:latin typeface="Cambria Math" panose="02040503050406030204" pitchFamily="18" charset="0"/>
                            <a:ea typeface="Times New Roman" panose="02020603050405020304" pitchFamily="18" charset="0"/>
                            <a:cs typeface="Times New Roman" panose="02020603050405020304" pitchFamily="18" charset="0"/>
                          </a:rPr>
                          <m:t>20</m:t>
                        </m:r>
                      </m:den>
                    </m:f>
                  </m:oMath>
                </a14:m>
                <a:endParaRPr lang="en-IN" sz="20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tabLst>
                    <a:tab pos="457200" algn="l"/>
                    <a:tab pos="914400" algn="l"/>
                    <a:tab pos="1371600" algn="l"/>
                    <a:tab pos="1828800" algn="l"/>
                    <a:tab pos="2286000" algn="l"/>
                    <a:tab pos="2743200" algn="l"/>
                    <a:tab pos="3200400" algn="l"/>
                    <a:tab pos="3657600" algn="l"/>
                    <a:tab pos="4114800" algn="l"/>
                    <a:tab pos="5731510" algn="r"/>
                  </a:tabLst>
                </a:pPr>
                <a:r>
                  <a:rPr lang="en-IN" sz="2800" dirty="0">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n-IN" sz="2000" b="1" i="1">
                        <a:latin typeface="Cambria Math" panose="02040503050406030204" pitchFamily="18" charset="0"/>
                        <a:ea typeface="Times New Roman" panose="02020603050405020304" pitchFamily="18" charset="0"/>
                        <a:cs typeface="Calibri" panose="020F0502020204030204" pitchFamily="34" charset="0"/>
                      </a:rPr>
                      <m:t>𝒅</m:t>
                    </m:r>
                    <m:r>
                      <a:rPr lang="en-IN" sz="2000" b="1" i="1">
                        <a:latin typeface="Cambria Math" panose="02040503050406030204" pitchFamily="18" charset="0"/>
                        <a:ea typeface="Times New Roman" panose="02020603050405020304" pitchFamily="18" charset="0"/>
                        <a:cs typeface="Calibri" panose="020F0502020204030204" pitchFamily="34" charset="0"/>
                      </a:rPr>
                      <m:t>=</m:t>
                    </m:r>
                    <m:r>
                      <a:rPr lang="en-IN" sz="2000" b="1" i="1">
                        <a:latin typeface="Cambria Math" panose="02040503050406030204" pitchFamily="18" charset="0"/>
                        <a:ea typeface="Times New Roman" panose="02020603050405020304" pitchFamily="18" charset="0"/>
                        <a:cs typeface="Calibri" panose="020F0502020204030204" pitchFamily="34" charset="0"/>
                      </a:rPr>
                      <m:t>𝟓𝟑</m:t>
                    </m:r>
                    <m:r>
                      <a:rPr lang="en-IN" sz="2000" b="1" i="1">
                        <a:latin typeface="Cambria Math" panose="02040503050406030204" pitchFamily="18" charset="0"/>
                        <a:ea typeface="Times New Roman" panose="02020603050405020304" pitchFamily="18" charset="0"/>
                        <a:cs typeface="Calibri" panose="020F0502020204030204" pitchFamily="34" charset="0"/>
                      </a:rPr>
                      <m:t>.</m:t>
                    </m:r>
                    <m:r>
                      <a:rPr lang="en-IN" sz="2000" b="1" i="1">
                        <a:latin typeface="Cambria Math" panose="02040503050406030204" pitchFamily="18" charset="0"/>
                        <a:ea typeface="Times New Roman" panose="02020603050405020304" pitchFamily="18" charset="0"/>
                        <a:cs typeface="Calibri" panose="020F0502020204030204" pitchFamily="34" charset="0"/>
                      </a:rPr>
                      <m:t>𝟓𝟕</m:t>
                    </m:r>
                    <m:r>
                      <a:rPr lang="en-IN" sz="2000" b="1" i="1">
                        <a:latin typeface="Cambria Math" panose="02040503050406030204" pitchFamily="18" charset="0"/>
                        <a:ea typeface="Times New Roman" panose="02020603050405020304" pitchFamily="18" charset="0"/>
                        <a:cs typeface="Calibri" panose="020F0502020204030204" pitchFamily="34" charset="0"/>
                      </a:rPr>
                      <m:t> </m:t>
                    </m:r>
                    <m:r>
                      <a:rPr lang="en-IN" sz="2000" b="1" i="1">
                        <a:latin typeface="Cambria Math" panose="02040503050406030204" pitchFamily="18" charset="0"/>
                        <a:ea typeface="Times New Roman" panose="02020603050405020304" pitchFamily="18" charset="0"/>
                        <a:cs typeface="Calibri" panose="020F0502020204030204" pitchFamily="34" charset="0"/>
                      </a:rPr>
                      <m:t>𝒎𝒎</m:t>
                    </m:r>
                  </m:oMath>
                </a14:m>
                <a:endParaRPr lang="en-IN" sz="2000" dirty="0">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p:txBody>
          </p:sp>
        </mc:Choice>
        <mc:Fallback xmlns="">
          <p:sp>
            <p:nvSpPr>
              <p:cNvPr id="11" name="Rectangle 10">
                <a:extLst>
                  <a:ext uri="{FF2B5EF4-FFF2-40B4-BE49-F238E27FC236}">
                    <a16:creationId xmlns="" xmlns:a16="http://schemas.microsoft.com/office/drawing/2014/main" xmlns:a14="http://schemas.microsoft.com/office/drawing/2010/main" id="{34A18499-D267-4FCA-9273-61437F78472C}"/>
                  </a:ext>
                </a:extLst>
              </p:cNvPr>
              <p:cNvSpPr>
                <a:spLocks noRot="1" noChangeAspect="1" noMove="1" noResize="1" noEditPoints="1" noAdjustHandles="1" noChangeArrowheads="1" noChangeShapeType="1" noTextEdit="1"/>
              </p:cNvSpPr>
              <p:nvPr/>
            </p:nvSpPr>
            <p:spPr>
              <a:xfrm>
                <a:off x="-8308" y="1316458"/>
                <a:ext cx="10781083" cy="6394956"/>
              </a:xfrm>
              <a:prstGeom prst="rect">
                <a:avLst/>
              </a:prstGeom>
              <a:blipFill rotWithShape="0">
                <a:blip r:embed="rId3"/>
                <a:stretch>
                  <a:fillRect l="-622" t="-572"/>
                </a:stretch>
              </a:blipFill>
            </p:spPr>
            <p:txBody>
              <a:bodyPr/>
              <a:lstStyle/>
              <a:p>
                <a:r>
                  <a:rPr lang="en-US">
                    <a:noFill/>
                  </a:rPr>
                  <a:t> </a:t>
                </a:r>
              </a:p>
            </p:txBody>
          </p:sp>
        </mc:Fallback>
      </mc:AlternateContent>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STRESS AND STRAIN</a:t>
            </a:r>
          </a:p>
        </p:txBody>
      </p:sp>
    </p:spTree>
    <p:extLst>
      <p:ext uri="{BB962C8B-B14F-4D97-AF65-F5344CB8AC3E}">
        <p14:creationId xmlns:p14="http://schemas.microsoft.com/office/powerpoint/2010/main" val="26915702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8308" y="1316458"/>
            <a:ext cx="10781083" cy="1631216"/>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NUMERICALS</a:t>
            </a:r>
          </a:p>
          <a:p>
            <a:pPr algn="just"/>
            <a:endParaRPr lang="en-IN" sz="2000" b="1" u="sng" dirty="0">
              <a:latin typeface="Times New Roman" panose="02020603050405020304" pitchFamily="18" charset="0"/>
              <a:cs typeface="Times New Roman" panose="02020603050405020304" pitchFamily="18" charset="0"/>
            </a:endParaRPr>
          </a:p>
          <a:p>
            <a:pPr algn="just"/>
            <a:r>
              <a:rPr lang="en-IN" sz="2000" b="1" dirty="0">
                <a:latin typeface="Times New Roman" panose="02020603050405020304" pitchFamily="18" charset="0"/>
                <a:cs typeface="Times New Roman" panose="02020603050405020304" pitchFamily="18" charset="0"/>
              </a:rPr>
              <a:t>7) A bar of steel has rectangular cross – section 30 mm×20 mm. Determine the dimensions of the sides and percentage decrease of area of cross – section, when it is subjected to a tensile force of 120 </a:t>
            </a:r>
            <a:r>
              <a:rPr lang="en-IN" sz="2000" b="1" dirty="0" err="1">
                <a:latin typeface="Times New Roman" panose="02020603050405020304" pitchFamily="18" charset="0"/>
                <a:cs typeface="Times New Roman" panose="02020603050405020304" pitchFamily="18" charset="0"/>
              </a:rPr>
              <a:t>kN</a:t>
            </a:r>
            <a:r>
              <a:rPr lang="en-IN" sz="2000" b="1" dirty="0">
                <a:latin typeface="Times New Roman" panose="02020603050405020304" pitchFamily="18" charset="0"/>
                <a:cs typeface="Times New Roman" panose="02020603050405020304" pitchFamily="18" charset="0"/>
              </a:rPr>
              <a:t> in the direction of its length. Take E = 2×</a:t>
            </a:r>
            <a:r>
              <a:rPr lang="en-US" sz="2000" b="1" dirty="0">
                <a:latin typeface="Times New Roman" panose="02020603050405020304" pitchFamily="18" charset="0"/>
                <a:cs typeface="Times New Roman" panose="02020603050405020304" pitchFamily="18" charset="0"/>
              </a:rPr>
              <a:t>10</a:t>
            </a:r>
            <a:r>
              <a:rPr lang="en-US" sz="2000" b="1" baseline="30000" dirty="0">
                <a:latin typeface="Times New Roman" panose="02020603050405020304" pitchFamily="18" charset="0"/>
                <a:cs typeface="Times New Roman" panose="02020603050405020304" pitchFamily="18" charset="0"/>
              </a:rPr>
              <a:t>5</a:t>
            </a:r>
            <a:r>
              <a:rPr lang="en-US" sz="2000" b="1" dirty="0">
                <a:latin typeface="Times New Roman" panose="02020603050405020304" pitchFamily="18" charset="0"/>
                <a:cs typeface="Times New Roman" panose="02020603050405020304" pitchFamily="18" charset="0"/>
              </a:rPr>
              <a:t> N/mm</a:t>
            </a:r>
            <a:r>
              <a:rPr lang="en-US" sz="2000" b="1" baseline="30000" dirty="0">
                <a:latin typeface="Times New Roman" panose="02020603050405020304" pitchFamily="18" charset="0"/>
                <a:cs typeface="Times New Roman" panose="02020603050405020304" pitchFamily="18" charset="0"/>
              </a:rPr>
              <a:t>2</a:t>
            </a:r>
            <a:r>
              <a:rPr lang="en-US" sz="2000" b="1" dirty="0">
                <a:latin typeface="Times New Roman" panose="02020603050405020304" pitchFamily="18" charset="0"/>
                <a:cs typeface="Times New Roman" panose="02020603050405020304" pitchFamily="18" charset="0"/>
              </a:rPr>
              <a:t> and </a:t>
            </a:r>
            <a:r>
              <a:rPr lang="el-GR" sz="2000" b="1" dirty="0">
                <a:latin typeface="Times New Roman" panose="02020603050405020304" pitchFamily="18" charset="0"/>
                <a:cs typeface="Times New Roman" panose="02020603050405020304" pitchFamily="18" charset="0"/>
              </a:rPr>
              <a:t>ν</a:t>
            </a:r>
            <a:r>
              <a:rPr lang="en-US" sz="2000" b="1" dirty="0">
                <a:latin typeface="Times New Roman" panose="02020603050405020304" pitchFamily="18" charset="0"/>
                <a:cs typeface="Times New Roman" panose="02020603050405020304" pitchFamily="18" charset="0"/>
              </a:rPr>
              <a:t> = 0.3</a:t>
            </a:r>
            <a:endParaRPr lang="en-IN" sz="20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STRESS AND STRAIN</a:t>
            </a:r>
          </a:p>
        </p:txBody>
      </p:sp>
    </p:spTree>
    <p:extLst>
      <p:ext uri="{BB962C8B-B14F-4D97-AF65-F5344CB8AC3E}">
        <p14:creationId xmlns:p14="http://schemas.microsoft.com/office/powerpoint/2010/main" val="3528967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7061136" cy="5632311"/>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NON FERROUS ALLOYS</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Steel and other ferrous alloys are consumed in exceedingly large quantities because they have such a wide range of mechanical properties, may be fabricated with relative ease, and are economical to produce. </a:t>
            </a: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However, they have some distinct limitations, chiefly: </a:t>
            </a:r>
          </a:p>
          <a:p>
            <a:pPr algn="just"/>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(1) a relatively high density, </a:t>
            </a:r>
          </a:p>
          <a:p>
            <a:pPr algn="just"/>
            <a:r>
              <a:rPr lang="en-US" sz="2000" b="1" dirty="0">
                <a:latin typeface="Times New Roman" panose="02020603050405020304" pitchFamily="18" charset="0"/>
                <a:cs typeface="Times New Roman" panose="02020603050405020304" pitchFamily="18" charset="0"/>
              </a:rPr>
              <a:t>     (2) a comparatively low electrical conductivity, and </a:t>
            </a:r>
          </a:p>
          <a:p>
            <a:pPr algn="just"/>
            <a:r>
              <a:rPr lang="en-US" sz="2000" b="1" dirty="0">
                <a:latin typeface="Times New Roman" panose="02020603050405020304" pitchFamily="18" charset="0"/>
                <a:cs typeface="Times New Roman" panose="02020603050405020304" pitchFamily="18" charset="0"/>
              </a:rPr>
              <a:t>     (3) an inherent susceptibility to corrosion in some common </a:t>
            </a:r>
          </a:p>
          <a:p>
            <a:pPr algn="just"/>
            <a:r>
              <a:rPr lang="en-US" sz="2000" b="1" dirty="0">
                <a:latin typeface="Times New Roman" panose="02020603050405020304" pitchFamily="18" charset="0"/>
                <a:cs typeface="Times New Roman" panose="02020603050405020304" pitchFamily="18" charset="0"/>
              </a:rPr>
              <a:t>           environments.</a:t>
            </a:r>
          </a:p>
          <a:p>
            <a:pPr algn="just"/>
            <a:endParaRPr lang="en-US" sz="2000" b="1"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Thus, for many applications it is advantageous or even necessary to utilize other alloys having more suitable property combinations.</a:t>
            </a:r>
            <a:endParaRPr lang="en-IN" sz="2000"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ENGINEERING MATERIALS</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86205" y="1504163"/>
            <a:ext cx="3135496" cy="2053750"/>
          </a:xfrm>
          <a:prstGeom prst="rect">
            <a:avLst/>
          </a:prstGeom>
        </p:spPr>
      </p:pic>
      <p:pic>
        <p:nvPicPr>
          <p:cNvPr id="12" name="Picture 11"/>
          <p:cNvPicPr>
            <a:picLocks noChangeAspect="1"/>
          </p:cNvPicPr>
          <p:nvPr/>
        </p:nvPicPr>
        <p:blipFill>
          <a:blip r:embed="rId5"/>
          <a:stretch>
            <a:fillRect/>
          </a:stretch>
        </p:blipFill>
        <p:spPr>
          <a:xfrm>
            <a:off x="7051289" y="3745617"/>
            <a:ext cx="2640698" cy="1641150"/>
          </a:xfrm>
          <a:prstGeom prst="rect">
            <a:avLst/>
          </a:prstGeom>
        </p:spPr>
      </p:pic>
      <p:pic>
        <p:nvPicPr>
          <p:cNvPr id="14" name="Picture 13"/>
          <p:cNvPicPr>
            <a:picLocks noChangeAspect="1"/>
          </p:cNvPicPr>
          <p:nvPr/>
        </p:nvPicPr>
        <p:blipFill>
          <a:blip r:embed="rId6"/>
          <a:stretch>
            <a:fillRect/>
          </a:stretch>
        </p:blipFill>
        <p:spPr>
          <a:xfrm>
            <a:off x="9678194" y="4449366"/>
            <a:ext cx="2513806" cy="2250210"/>
          </a:xfrm>
          <a:prstGeom prst="rect">
            <a:avLst/>
          </a:prstGeom>
        </p:spPr>
      </p:pic>
    </p:spTree>
    <p:extLst>
      <p:ext uri="{BB962C8B-B14F-4D97-AF65-F5344CB8AC3E}">
        <p14:creationId xmlns:p14="http://schemas.microsoft.com/office/powerpoint/2010/main" val="2013486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8308" y="1316458"/>
            <a:ext cx="10781083" cy="1938992"/>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NUMERICALS</a:t>
            </a:r>
          </a:p>
          <a:p>
            <a:pPr algn="just"/>
            <a:endParaRPr lang="en-IN" sz="2000" b="1" u="sng" dirty="0">
              <a:latin typeface="Times New Roman" panose="02020603050405020304" pitchFamily="18" charset="0"/>
              <a:cs typeface="Times New Roman" panose="02020603050405020304" pitchFamily="18" charset="0"/>
            </a:endParaRPr>
          </a:p>
          <a:p>
            <a:pPr algn="just"/>
            <a:r>
              <a:rPr lang="en-IN" sz="2000" b="1" u="sng" dirty="0">
                <a:latin typeface="Times New Roman" panose="02020603050405020304" pitchFamily="18" charset="0"/>
                <a:cs typeface="Times New Roman" panose="02020603050405020304" pitchFamily="18" charset="0"/>
              </a:rPr>
              <a:t>Solution:</a:t>
            </a: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a:p>
            <a:pPr algn="just"/>
            <a:endParaRPr lang="en-IN" sz="2000" b="1"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STRESS AND STRAIN</a:t>
            </a:r>
          </a:p>
        </p:txBody>
      </p:sp>
      <p:pic>
        <p:nvPicPr>
          <p:cNvPr id="2" name="Picture 1"/>
          <p:cNvPicPr>
            <a:picLocks noChangeAspect="1"/>
          </p:cNvPicPr>
          <p:nvPr/>
        </p:nvPicPr>
        <p:blipFill>
          <a:blip r:embed="rId4"/>
          <a:stretch>
            <a:fillRect/>
          </a:stretch>
        </p:blipFill>
        <p:spPr>
          <a:xfrm>
            <a:off x="522636" y="2654573"/>
            <a:ext cx="10021539" cy="3624263"/>
          </a:xfrm>
          <a:prstGeom prst="rect">
            <a:avLst/>
          </a:prstGeom>
        </p:spPr>
      </p:pic>
    </p:spTree>
    <p:extLst>
      <p:ext uri="{BB962C8B-B14F-4D97-AF65-F5344CB8AC3E}">
        <p14:creationId xmlns:p14="http://schemas.microsoft.com/office/powerpoint/2010/main" val="788699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8308" y="1316458"/>
            <a:ext cx="10552483" cy="5016758"/>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MECHANICAL PROPERTIES OF ENGINEERING MATERIALS</a:t>
            </a:r>
          </a:p>
          <a:p>
            <a:pPr algn="just"/>
            <a:endParaRPr lang="en-IN" sz="2000" b="1" u="sng" dirty="0">
              <a:latin typeface="Times New Roman" panose="02020603050405020304" pitchFamily="18" charset="0"/>
              <a:cs typeface="Times New Roman" panose="02020603050405020304" pitchFamily="18" charset="0"/>
            </a:endParaRPr>
          </a:p>
          <a:p>
            <a:pPr algn="just"/>
            <a:r>
              <a:rPr lang="en-IN" sz="2000" b="1" dirty="0">
                <a:latin typeface="Times New Roman" panose="02020603050405020304" pitchFamily="18" charset="0"/>
                <a:cs typeface="Times New Roman" panose="02020603050405020304" pitchFamily="18" charset="0"/>
              </a:rPr>
              <a:t>1) </a:t>
            </a:r>
            <a:r>
              <a:rPr lang="en-IN" sz="2000" b="1" u="sng" dirty="0">
                <a:latin typeface="Times New Roman" panose="02020603050405020304" pitchFamily="18" charset="0"/>
                <a:cs typeface="Times New Roman" panose="02020603050405020304" pitchFamily="18" charset="0"/>
              </a:rPr>
              <a:t>Strength</a:t>
            </a:r>
            <a:r>
              <a:rPr lang="en-IN" sz="2000" b="1" dirty="0">
                <a:latin typeface="Times New Roman" panose="02020603050405020304" pitchFamily="18" charset="0"/>
                <a:cs typeface="Times New Roman" panose="02020603050405020304" pitchFamily="18" charset="0"/>
              </a:rPr>
              <a:t>: </a:t>
            </a:r>
            <a:r>
              <a:rPr lang="en-IN" sz="2000" b="1" i="1" dirty="0">
                <a:latin typeface="Times New Roman" panose="02020603050405020304" pitchFamily="18" charset="0"/>
                <a:cs typeface="Times New Roman" panose="02020603050405020304" pitchFamily="18" charset="0"/>
              </a:rPr>
              <a:t>Strength is defined as the ability of the material to resist, without rupture, external forces causing various types of stresses. </a:t>
            </a:r>
          </a:p>
          <a:p>
            <a:pPr algn="just"/>
            <a:r>
              <a:rPr lang="en-IN" sz="2000" dirty="0">
                <a:latin typeface="Times New Roman" panose="02020603050405020304" pitchFamily="18" charset="0"/>
                <a:cs typeface="Times New Roman" panose="02020603050405020304" pitchFamily="18" charset="0"/>
              </a:rPr>
              <a:t>Depending upon the type of stresses induced by external loads, strength is expressed as tensile     strength, compressive strength or shear strength. The terms yield strength and ultimate strength have been explained previously. </a:t>
            </a:r>
          </a:p>
          <a:p>
            <a:pPr algn="just"/>
            <a:endParaRPr lang="en-IN" sz="2000" dirty="0">
              <a:latin typeface="Times New Roman" panose="02020603050405020304" pitchFamily="18" charset="0"/>
              <a:cs typeface="Times New Roman" panose="02020603050405020304" pitchFamily="18" charset="0"/>
            </a:endParaRPr>
          </a:p>
          <a:p>
            <a:pPr algn="just"/>
            <a:r>
              <a:rPr lang="en-IN" sz="2000" b="1" dirty="0">
                <a:latin typeface="Times New Roman" panose="02020603050405020304" pitchFamily="18" charset="0"/>
                <a:cs typeface="Times New Roman" panose="02020603050405020304" pitchFamily="18" charset="0"/>
              </a:rPr>
              <a:t>2) </a:t>
            </a:r>
            <a:r>
              <a:rPr lang="en-IN" sz="2000" b="1" u="sng" dirty="0">
                <a:latin typeface="Times New Roman" panose="02020603050405020304" pitchFamily="18" charset="0"/>
                <a:cs typeface="Times New Roman" panose="02020603050405020304" pitchFamily="18" charset="0"/>
              </a:rPr>
              <a:t>Elasticity</a:t>
            </a:r>
            <a:r>
              <a:rPr lang="en-IN" sz="2000" dirty="0">
                <a:latin typeface="Times New Roman" panose="02020603050405020304" pitchFamily="18" charset="0"/>
                <a:cs typeface="Times New Roman" panose="02020603050405020304" pitchFamily="18" charset="0"/>
              </a:rPr>
              <a:t>: </a:t>
            </a:r>
            <a:r>
              <a:rPr lang="en-IN" sz="2000" b="1" i="1" dirty="0">
                <a:latin typeface="Times New Roman" panose="02020603050405020304" pitchFamily="18" charset="0"/>
                <a:cs typeface="Times New Roman" panose="02020603050405020304" pitchFamily="18" charset="0"/>
              </a:rPr>
              <a:t>Elasticity is defined as the ability of the material to regain its original shape and size    after the deformation, when the external forces are removed. </a:t>
            </a:r>
          </a:p>
          <a:p>
            <a:pPr algn="just"/>
            <a:endParaRPr lang="en-IN" sz="2000" b="1" i="1" dirty="0">
              <a:latin typeface="Times New Roman" panose="02020603050405020304" pitchFamily="18" charset="0"/>
              <a:cs typeface="Times New Roman" panose="02020603050405020304" pitchFamily="18" charset="0"/>
            </a:endParaRPr>
          </a:p>
          <a:p>
            <a:pPr algn="just"/>
            <a:r>
              <a:rPr lang="en-IN" sz="2000" b="1" dirty="0">
                <a:latin typeface="Times New Roman" panose="02020603050405020304" pitchFamily="18" charset="0"/>
                <a:cs typeface="Times New Roman" panose="02020603050405020304" pitchFamily="18" charset="0"/>
              </a:rPr>
              <a:t>3) </a:t>
            </a:r>
            <a:r>
              <a:rPr lang="en-IN" sz="2000" b="1" u="sng" dirty="0">
                <a:latin typeface="Times New Roman" panose="02020603050405020304" pitchFamily="18" charset="0"/>
                <a:cs typeface="Times New Roman" panose="02020603050405020304" pitchFamily="18" charset="0"/>
              </a:rPr>
              <a:t>Plasticity</a:t>
            </a:r>
            <a:r>
              <a:rPr lang="en-IN" sz="2000" b="1" i="1" dirty="0">
                <a:latin typeface="Times New Roman" panose="02020603050405020304" pitchFamily="18" charset="0"/>
                <a:cs typeface="Times New Roman" panose="02020603050405020304" pitchFamily="18" charset="0"/>
              </a:rPr>
              <a:t>: Plasticity is defined as the ability of the material to retain the deformation produced under the load on a permanent basis. </a:t>
            </a:r>
          </a:p>
          <a:p>
            <a:pPr algn="just"/>
            <a:endParaRPr lang="en-IN" sz="2000" b="1" i="1" dirty="0">
              <a:latin typeface="Times New Roman" panose="02020603050405020304" pitchFamily="18" charset="0"/>
              <a:cs typeface="Times New Roman" panose="02020603050405020304" pitchFamily="18" charset="0"/>
            </a:endParaRPr>
          </a:p>
          <a:p>
            <a:pPr algn="just"/>
            <a:r>
              <a:rPr lang="en-IN" sz="2000" b="1" dirty="0">
                <a:latin typeface="Times New Roman" panose="02020603050405020304" pitchFamily="18" charset="0"/>
                <a:cs typeface="Times New Roman" panose="02020603050405020304" pitchFamily="18" charset="0"/>
              </a:rPr>
              <a:t>4) </a:t>
            </a:r>
            <a:r>
              <a:rPr lang="en-IN" sz="2000" b="1" u="sng" dirty="0">
                <a:latin typeface="Times New Roman" panose="02020603050405020304" pitchFamily="18" charset="0"/>
                <a:cs typeface="Times New Roman" panose="02020603050405020304" pitchFamily="18" charset="0"/>
              </a:rPr>
              <a:t>Stiffness</a:t>
            </a:r>
            <a:r>
              <a:rPr lang="en-IN" sz="2000" b="1" i="1" dirty="0">
                <a:latin typeface="Times New Roman" panose="02020603050405020304" pitchFamily="18" charset="0"/>
                <a:cs typeface="Times New Roman" panose="02020603050405020304" pitchFamily="18" charset="0"/>
              </a:rPr>
              <a:t>: Stiffness or rigidity is defined as the ability of the material to resist deformation under the action of an external load.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STRESS AND STRAIN</a:t>
            </a:r>
          </a:p>
        </p:txBody>
      </p:sp>
    </p:spTree>
    <p:extLst>
      <p:ext uri="{BB962C8B-B14F-4D97-AF65-F5344CB8AC3E}">
        <p14:creationId xmlns:p14="http://schemas.microsoft.com/office/powerpoint/2010/main" val="3837571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8307" y="1316458"/>
            <a:ext cx="8080746" cy="4401205"/>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MECHANICAL PROPERTIES OF ENGINEERING MATERIALS</a:t>
            </a:r>
          </a:p>
          <a:p>
            <a:pPr algn="just"/>
            <a:endParaRPr lang="en-IN" sz="2000" b="1" u="sng" dirty="0">
              <a:latin typeface="Times New Roman" panose="02020603050405020304" pitchFamily="18" charset="0"/>
              <a:cs typeface="Times New Roman" panose="02020603050405020304" pitchFamily="18" charset="0"/>
            </a:endParaRPr>
          </a:p>
          <a:p>
            <a:pPr algn="just"/>
            <a:r>
              <a:rPr lang="en-IN" sz="2000" b="1" dirty="0">
                <a:latin typeface="Times New Roman" panose="02020603050405020304" pitchFamily="18" charset="0"/>
                <a:cs typeface="Times New Roman" panose="02020603050405020304" pitchFamily="18" charset="0"/>
              </a:rPr>
              <a:t>5) </a:t>
            </a:r>
            <a:r>
              <a:rPr lang="en-IN" sz="2000" b="1" u="sng" dirty="0">
                <a:latin typeface="Times New Roman" panose="02020603050405020304" pitchFamily="18" charset="0"/>
                <a:cs typeface="Times New Roman" panose="02020603050405020304" pitchFamily="18" charset="0"/>
              </a:rPr>
              <a:t>Resilience</a:t>
            </a:r>
            <a:r>
              <a:rPr lang="en-IN" sz="2000" b="1" dirty="0">
                <a:latin typeface="Times New Roman" panose="02020603050405020304" pitchFamily="18" charset="0"/>
                <a:cs typeface="Times New Roman" panose="02020603050405020304" pitchFamily="18" charset="0"/>
              </a:rPr>
              <a:t>: </a:t>
            </a:r>
            <a:r>
              <a:rPr lang="en-IN" sz="2000" b="1" i="1" dirty="0">
                <a:latin typeface="Times New Roman" panose="02020603050405020304" pitchFamily="18" charset="0"/>
                <a:cs typeface="Times New Roman" panose="02020603050405020304" pitchFamily="18" charset="0"/>
              </a:rPr>
              <a:t>Resilience is defined as the ability of the material to absorb energy when deformed and to release this energy when loaded</a:t>
            </a:r>
            <a:r>
              <a:rPr lang="en-IN" sz="2000" b="1" dirty="0">
                <a:latin typeface="Times New Roman" panose="02020603050405020304" pitchFamily="18" charset="0"/>
                <a:cs typeface="Times New Roman" panose="02020603050405020304" pitchFamily="18" charset="0"/>
              </a:rPr>
              <a:t>. </a:t>
            </a:r>
          </a:p>
          <a:p>
            <a:pPr algn="just"/>
            <a:r>
              <a:rPr lang="en-IN" sz="2000" dirty="0">
                <a:latin typeface="Times New Roman" panose="02020603050405020304" pitchFamily="18" charset="0"/>
                <a:cs typeface="Times New Roman" panose="02020603050405020304" pitchFamily="18" charset="0"/>
              </a:rPr>
              <a:t>This property is essential for spring materials. It is measured by a quantity called </a:t>
            </a:r>
            <a:r>
              <a:rPr lang="en-IN" sz="2000" b="1" dirty="0">
                <a:latin typeface="Times New Roman" panose="02020603050405020304" pitchFamily="18" charset="0"/>
                <a:cs typeface="Times New Roman" panose="02020603050405020304" pitchFamily="18" charset="0"/>
              </a:rPr>
              <a:t>modulus of resilience</a:t>
            </a:r>
            <a:r>
              <a:rPr lang="en-IN" sz="2000" dirty="0">
                <a:latin typeface="Times New Roman" panose="02020603050405020304" pitchFamily="18" charset="0"/>
                <a:cs typeface="Times New Roman" panose="02020603050405020304" pitchFamily="18" charset="0"/>
              </a:rPr>
              <a:t> which is represented by the area under stress strain curve from the origin to the elastic limit</a:t>
            </a:r>
            <a:r>
              <a:rPr lang="en-IN" sz="2000" b="1" dirty="0">
                <a:latin typeface="Times New Roman" panose="02020603050405020304" pitchFamily="18" charset="0"/>
                <a:cs typeface="Times New Roman" panose="02020603050405020304" pitchFamily="18" charset="0"/>
              </a:rPr>
              <a:t>.</a:t>
            </a:r>
          </a:p>
          <a:p>
            <a:pPr algn="just"/>
            <a:endParaRPr lang="en-IN" sz="2000" b="1" dirty="0">
              <a:latin typeface="Times New Roman" panose="02020603050405020304" pitchFamily="18" charset="0"/>
              <a:cs typeface="Times New Roman" panose="02020603050405020304" pitchFamily="18" charset="0"/>
            </a:endParaRPr>
          </a:p>
          <a:p>
            <a:pPr algn="just"/>
            <a:r>
              <a:rPr lang="en-IN" sz="2000" b="1" dirty="0">
                <a:latin typeface="Times New Roman" panose="02020603050405020304" pitchFamily="18" charset="0"/>
                <a:cs typeface="Times New Roman" panose="02020603050405020304" pitchFamily="18" charset="0"/>
              </a:rPr>
              <a:t>6) </a:t>
            </a:r>
            <a:r>
              <a:rPr lang="en-IN" sz="2000" b="1" u="sng" dirty="0">
                <a:latin typeface="Times New Roman" panose="02020603050405020304" pitchFamily="18" charset="0"/>
                <a:cs typeface="Times New Roman" panose="02020603050405020304" pitchFamily="18" charset="0"/>
              </a:rPr>
              <a:t>Toughness</a:t>
            </a:r>
            <a:r>
              <a:rPr lang="en-IN" sz="2000" b="1" dirty="0">
                <a:latin typeface="Times New Roman" panose="02020603050405020304" pitchFamily="18" charset="0"/>
                <a:cs typeface="Times New Roman" panose="02020603050405020304" pitchFamily="18" charset="0"/>
              </a:rPr>
              <a:t>: </a:t>
            </a:r>
            <a:r>
              <a:rPr lang="en-IN" sz="2000" b="1" i="1" dirty="0">
                <a:latin typeface="Times New Roman" panose="02020603050405020304" pitchFamily="18" charset="0"/>
                <a:cs typeface="Times New Roman" panose="02020603050405020304" pitchFamily="18" charset="0"/>
              </a:rPr>
              <a:t>Toughness is defined as the ability of the material to absorb energy before fracture takes place. </a:t>
            </a:r>
          </a:p>
          <a:p>
            <a:pPr algn="just"/>
            <a:r>
              <a:rPr lang="en-IN" sz="2000" dirty="0">
                <a:latin typeface="Times New Roman" panose="02020603050405020304" pitchFamily="18" charset="0"/>
                <a:cs typeface="Times New Roman" panose="02020603050405020304" pitchFamily="18" charset="0"/>
              </a:rPr>
              <a:t>This property is essential for machine components which are required to withstand impact loads. It is measured by a quantity called </a:t>
            </a:r>
            <a:r>
              <a:rPr lang="en-IN" sz="2000" b="1" dirty="0">
                <a:latin typeface="Times New Roman" panose="02020603050405020304" pitchFamily="18" charset="0"/>
                <a:cs typeface="Times New Roman" panose="02020603050405020304" pitchFamily="18" charset="0"/>
              </a:rPr>
              <a:t>modulus of toughness</a:t>
            </a:r>
            <a:r>
              <a:rPr lang="en-IN" sz="2000" dirty="0">
                <a:latin typeface="Times New Roman" panose="02020603050405020304" pitchFamily="18" charset="0"/>
                <a:cs typeface="Times New Roman" panose="02020603050405020304" pitchFamily="18" charset="0"/>
              </a:rPr>
              <a:t>. Modulus of toughness is the total area under stress – strain curve in a tension test. </a:t>
            </a:r>
            <a:endParaRPr lang="en-IN" sz="2000" i="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STRESS AND STRAIN</a:t>
            </a:r>
          </a:p>
        </p:txBody>
      </p:sp>
      <p:pic>
        <p:nvPicPr>
          <p:cNvPr id="6" name="Picture 5"/>
          <p:cNvPicPr>
            <a:picLocks noChangeAspect="1"/>
          </p:cNvPicPr>
          <p:nvPr/>
        </p:nvPicPr>
        <p:blipFill>
          <a:blip r:embed="rId4"/>
          <a:stretch>
            <a:fillRect/>
          </a:stretch>
        </p:blipFill>
        <p:spPr>
          <a:xfrm>
            <a:off x="8098503" y="1660256"/>
            <a:ext cx="3943575" cy="5070311"/>
          </a:xfrm>
          <a:prstGeom prst="rect">
            <a:avLst/>
          </a:prstGeom>
        </p:spPr>
      </p:pic>
    </p:spTree>
    <p:extLst>
      <p:ext uri="{BB962C8B-B14F-4D97-AF65-F5344CB8AC3E}">
        <p14:creationId xmlns:p14="http://schemas.microsoft.com/office/powerpoint/2010/main" val="40223848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20280" y="1660256"/>
            <a:ext cx="10552483" cy="4401205"/>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MECHANICAL PROPERTIES OF ENGINEERING MATERIALS</a:t>
            </a:r>
          </a:p>
          <a:p>
            <a:pPr algn="just"/>
            <a:endParaRPr lang="en-IN" sz="2000" b="1" u="sng" dirty="0">
              <a:latin typeface="Times New Roman" panose="02020603050405020304" pitchFamily="18" charset="0"/>
              <a:cs typeface="Times New Roman" panose="02020603050405020304" pitchFamily="18" charset="0"/>
            </a:endParaRPr>
          </a:p>
          <a:p>
            <a:pPr algn="just"/>
            <a:r>
              <a:rPr lang="en-IN" sz="2000" b="1" dirty="0">
                <a:latin typeface="Times New Roman" panose="02020603050405020304" pitchFamily="18" charset="0"/>
                <a:cs typeface="Times New Roman" panose="02020603050405020304" pitchFamily="18" charset="0"/>
              </a:rPr>
              <a:t>7) </a:t>
            </a:r>
            <a:r>
              <a:rPr lang="en-IN" sz="2000" b="1" u="sng" dirty="0">
                <a:latin typeface="Times New Roman" panose="02020603050405020304" pitchFamily="18" charset="0"/>
                <a:cs typeface="Times New Roman" panose="02020603050405020304" pitchFamily="18" charset="0"/>
              </a:rPr>
              <a:t>Malleability: </a:t>
            </a:r>
            <a:r>
              <a:rPr lang="en-IN" sz="2000" b="1" i="1" dirty="0">
                <a:latin typeface="Times New Roman" panose="02020603050405020304" pitchFamily="18" charset="0"/>
                <a:cs typeface="Times New Roman" panose="02020603050405020304" pitchFamily="18" charset="0"/>
              </a:rPr>
              <a:t>Malleability is defined as the ability of a material to deform to a greater extent before the sign of crack, when it is subjected to compressive force.</a:t>
            </a:r>
          </a:p>
          <a:p>
            <a:pPr algn="just"/>
            <a:endParaRPr lang="en-IN" sz="2000" b="1" i="1" dirty="0">
              <a:latin typeface="Times New Roman" panose="02020603050405020304" pitchFamily="18" charset="0"/>
              <a:cs typeface="Times New Roman" panose="02020603050405020304" pitchFamily="18" charset="0"/>
            </a:endParaRPr>
          </a:p>
          <a:p>
            <a:pPr algn="just"/>
            <a:r>
              <a:rPr lang="en-IN" sz="2000" b="1" dirty="0">
                <a:latin typeface="Times New Roman" panose="02020603050405020304" pitchFamily="18" charset="0"/>
                <a:cs typeface="Times New Roman" panose="02020603050405020304" pitchFamily="18" charset="0"/>
              </a:rPr>
              <a:t>8) </a:t>
            </a:r>
            <a:r>
              <a:rPr lang="en-IN" sz="2000" b="1" u="sng" dirty="0">
                <a:latin typeface="Times New Roman" panose="02020603050405020304" pitchFamily="18" charset="0"/>
                <a:cs typeface="Times New Roman" panose="02020603050405020304" pitchFamily="18" charset="0"/>
              </a:rPr>
              <a:t>Ductility</a:t>
            </a:r>
            <a:r>
              <a:rPr lang="en-IN" sz="2000" b="1" i="1" dirty="0">
                <a:latin typeface="Times New Roman" panose="02020603050405020304" pitchFamily="18" charset="0"/>
                <a:cs typeface="Times New Roman" panose="02020603050405020304" pitchFamily="18" charset="0"/>
              </a:rPr>
              <a:t>: Ductility is defined as the ability of a material to deform to a greater extent before the sign of crack, when it is subjected to tensile force. </a:t>
            </a:r>
          </a:p>
          <a:p>
            <a:pPr marL="457200" indent="-457200" algn="just">
              <a:buAutoNum type="arabicParenR" startAt="8"/>
            </a:pPr>
            <a:endParaRPr lang="en-IN" sz="2000" b="1" i="1" dirty="0">
              <a:latin typeface="Times New Roman" panose="02020603050405020304" pitchFamily="18" charset="0"/>
              <a:cs typeface="Times New Roman" panose="02020603050405020304" pitchFamily="18" charset="0"/>
            </a:endParaRPr>
          </a:p>
          <a:p>
            <a:pPr algn="just"/>
            <a:r>
              <a:rPr lang="en-IN" sz="2000" b="1" dirty="0">
                <a:latin typeface="Times New Roman" panose="02020603050405020304" pitchFamily="18" charset="0"/>
                <a:cs typeface="Times New Roman" panose="02020603050405020304" pitchFamily="18" charset="0"/>
              </a:rPr>
              <a:t>9) </a:t>
            </a:r>
            <a:r>
              <a:rPr lang="en-IN" sz="2000" b="1" u="sng" dirty="0">
                <a:latin typeface="Times New Roman" panose="02020603050405020304" pitchFamily="18" charset="0"/>
                <a:cs typeface="Times New Roman" panose="02020603050405020304" pitchFamily="18" charset="0"/>
              </a:rPr>
              <a:t>Brittleness</a:t>
            </a:r>
            <a:r>
              <a:rPr lang="en-IN" sz="2000" b="1" i="1" dirty="0">
                <a:latin typeface="Times New Roman" panose="02020603050405020304" pitchFamily="18" charset="0"/>
                <a:cs typeface="Times New Roman" panose="02020603050405020304" pitchFamily="18" charset="0"/>
              </a:rPr>
              <a:t>: Brittleness is the property of a material which shows negligible plastic deformation before fracture takes place.  </a:t>
            </a:r>
          </a:p>
          <a:p>
            <a:pPr algn="just"/>
            <a:endParaRPr lang="en-IN" sz="2000" b="1" i="1" dirty="0">
              <a:latin typeface="Times New Roman" panose="02020603050405020304" pitchFamily="18" charset="0"/>
              <a:cs typeface="Times New Roman" panose="02020603050405020304" pitchFamily="18" charset="0"/>
            </a:endParaRPr>
          </a:p>
          <a:p>
            <a:pPr algn="just"/>
            <a:endParaRPr lang="en-IN" sz="2000" b="1" dirty="0">
              <a:latin typeface="Times New Roman" panose="02020603050405020304" pitchFamily="18" charset="0"/>
              <a:cs typeface="Times New Roman" panose="02020603050405020304" pitchFamily="18" charset="0"/>
            </a:endParaRPr>
          </a:p>
          <a:p>
            <a:pPr marL="457200" indent="-457200" algn="just">
              <a:buAutoNum type="arabicParenR" startAt="8"/>
            </a:pPr>
            <a:endParaRPr lang="en-IN" sz="2000" b="1" i="1" dirty="0">
              <a:latin typeface="Times New Roman" panose="02020603050405020304" pitchFamily="18" charset="0"/>
              <a:cs typeface="Times New Roman" panose="02020603050405020304" pitchFamily="18" charset="0"/>
            </a:endParaRPr>
          </a:p>
          <a:p>
            <a:pPr marL="457200" indent="-457200" algn="just">
              <a:buAutoNum type="arabicParenR"/>
            </a:pPr>
            <a:endParaRPr lang="en-IN" sz="2000" b="1" i="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STRESS AND STRAIN</a:t>
            </a:r>
          </a:p>
        </p:txBody>
      </p:sp>
    </p:spTree>
    <p:extLst>
      <p:ext uri="{BB962C8B-B14F-4D97-AF65-F5344CB8AC3E}">
        <p14:creationId xmlns:p14="http://schemas.microsoft.com/office/powerpoint/2010/main" val="1412170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20280" y="1660256"/>
            <a:ext cx="10552483" cy="3170099"/>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MECHANICAL PROPERTIES OF ENGINEERING MATERIALS</a:t>
            </a:r>
          </a:p>
          <a:p>
            <a:pPr algn="just"/>
            <a:endParaRPr lang="en-IN" sz="2000" b="1" u="sng" dirty="0">
              <a:latin typeface="Times New Roman" panose="02020603050405020304" pitchFamily="18" charset="0"/>
              <a:cs typeface="Times New Roman" panose="02020603050405020304" pitchFamily="18" charset="0"/>
            </a:endParaRPr>
          </a:p>
          <a:p>
            <a:pPr algn="just"/>
            <a:r>
              <a:rPr lang="en-IN" sz="2000" b="1" dirty="0">
                <a:latin typeface="Times New Roman" panose="02020603050405020304" pitchFamily="18" charset="0"/>
                <a:cs typeface="Times New Roman" panose="02020603050405020304" pitchFamily="18" charset="0"/>
              </a:rPr>
              <a:t>10) </a:t>
            </a:r>
            <a:r>
              <a:rPr lang="en-IN" sz="2000" b="1" u="sng" dirty="0">
                <a:latin typeface="Times New Roman" panose="02020603050405020304" pitchFamily="18" charset="0"/>
                <a:cs typeface="Times New Roman" panose="02020603050405020304" pitchFamily="18" charset="0"/>
              </a:rPr>
              <a:t>Hardness</a:t>
            </a:r>
            <a:r>
              <a:rPr lang="en-IN" sz="2000" b="1" dirty="0">
                <a:latin typeface="Times New Roman" panose="02020603050405020304" pitchFamily="18" charset="0"/>
                <a:cs typeface="Times New Roman" panose="02020603050405020304" pitchFamily="18" charset="0"/>
              </a:rPr>
              <a:t>: </a:t>
            </a:r>
            <a:r>
              <a:rPr lang="en-IN" sz="2000" b="1" i="1" dirty="0">
                <a:latin typeface="Times New Roman" panose="02020603050405020304" pitchFamily="18" charset="0"/>
                <a:cs typeface="Times New Roman" panose="02020603050405020304" pitchFamily="18" charset="0"/>
              </a:rPr>
              <a:t>Hardness is defined as the resistance of the material to penetration</a:t>
            </a:r>
            <a:r>
              <a:rPr lang="en-IN" sz="2000" b="1" dirty="0">
                <a:latin typeface="Times New Roman" panose="02020603050405020304" pitchFamily="18" charset="0"/>
                <a:cs typeface="Times New Roman" panose="02020603050405020304" pitchFamily="18" charset="0"/>
              </a:rPr>
              <a:t>. </a:t>
            </a:r>
          </a:p>
          <a:p>
            <a:pPr algn="just"/>
            <a:r>
              <a:rPr lang="en-IN" sz="2000" dirty="0">
                <a:latin typeface="Times New Roman" panose="02020603050405020304" pitchFamily="18" charset="0"/>
                <a:cs typeface="Times New Roman" panose="02020603050405020304" pitchFamily="18" charset="0"/>
              </a:rPr>
              <a:t>It usually indicates resistance to abrasion, scratching, cutting or shaping. It is an important property in the selection of material for parts which rub on one another such as pinion and gear, cam and follower, rail and wheel and parts of a ball bearing. Wear resistance of these parts is improved by increasing surface hardness by case hardening.</a:t>
            </a:r>
          </a:p>
          <a:p>
            <a:pPr algn="just"/>
            <a:endParaRPr lang="en-IN" sz="2000" b="1" dirty="0">
              <a:latin typeface="Times New Roman" panose="02020603050405020304" pitchFamily="18" charset="0"/>
              <a:cs typeface="Times New Roman" panose="02020603050405020304" pitchFamily="18" charset="0"/>
            </a:endParaRPr>
          </a:p>
          <a:p>
            <a:pPr marL="457200" indent="-457200" algn="just">
              <a:buAutoNum type="arabicParenR" startAt="8"/>
            </a:pPr>
            <a:endParaRPr lang="en-IN" sz="2000" b="1" i="1" dirty="0">
              <a:latin typeface="Times New Roman" panose="02020603050405020304" pitchFamily="18" charset="0"/>
              <a:cs typeface="Times New Roman" panose="02020603050405020304" pitchFamily="18" charset="0"/>
            </a:endParaRPr>
          </a:p>
          <a:p>
            <a:pPr marL="457200" indent="-457200" algn="just">
              <a:buAutoNum type="arabicParenR"/>
            </a:pPr>
            <a:endParaRPr lang="en-IN" sz="2000" b="1" i="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STRESS AND STRAIN</a:t>
            </a:r>
          </a:p>
        </p:txBody>
      </p:sp>
    </p:spTree>
    <p:extLst>
      <p:ext uri="{BB962C8B-B14F-4D97-AF65-F5344CB8AC3E}">
        <p14:creationId xmlns:p14="http://schemas.microsoft.com/office/powerpoint/2010/main" val="842249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DFE3490-CF8C-4FDE-9D71-2170861F2A61}"/>
              </a:ext>
            </a:extLst>
          </p:cNvPr>
          <p:cNvSpPr/>
          <p:nvPr/>
        </p:nvSpPr>
        <p:spPr>
          <a:xfrm>
            <a:off x="598883" y="1906397"/>
            <a:ext cx="7497214" cy="646331"/>
          </a:xfrm>
          <a:prstGeom prst="rect">
            <a:avLst/>
          </a:prstGeom>
        </p:spPr>
        <p:txBody>
          <a:bodyPr wrap="square">
            <a:spAutoFit/>
          </a:bodyPr>
          <a:lstStyle/>
          <a:p>
            <a:r>
              <a:rPr lang="en-US" sz="3600" b="1" cap="all" dirty="0"/>
              <a:t>MECHANICAL ENGINEERING SCIENCE</a:t>
            </a:r>
          </a:p>
        </p:txBody>
      </p:sp>
      <p:sp>
        <p:nvSpPr>
          <p:cNvPr id="13" name="Rectangle 12">
            <a:extLst>
              <a:ext uri="{FF2B5EF4-FFF2-40B4-BE49-F238E27FC236}">
                <a16:creationId xmlns:a16="http://schemas.microsoft.com/office/drawing/2014/main" id="{34CEFAD4-E477-4E46-B5A6-ADB26E6A2863}"/>
              </a:ext>
            </a:extLst>
          </p:cNvPr>
          <p:cNvSpPr/>
          <p:nvPr/>
        </p:nvSpPr>
        <p:spPr>
          <a:xfrm>
            <a:off x="598883" y="2888778"/>
            <a:ext cx="7497214" cy="646331"/>
          </a:xfrm>
          <a:prstGeom prst="rect">
            <a:avLst/>
          </a:prstGeom>
        </p:spPr>
        <p:txBody>
          <a:bodyPr wrap="square">
            <a:spAutoFit/>
          </a:bodyPr>
          <a:lstStyle/>
          <a:p>
            <a:r>
              <a:rPr lang="en-US" sz="3600" b="1" dirty="0">
                <a:solidFill>
                  <a:schemeClr val="accent1">
                    <a:lumMod val="75000"/>
                  </a:schemeClr>
                </a:solidFill>
              </a:rPr>
              <a:t>Chapter 3 – Power Transmission</a:t>
            </a:r>
            <a:endParaRPr lang="en-IN" sz="3600" b="1" dirty="0">
              <a:solidFill>
                <a:schemeClr val="accent1">
                  <a:lumMod val="75000"/>
                </a:schemeClr>
              </a:solidFill>
            </a:endParaRPr>
          </a:p>
        </p:txBody>
      </p:sp>
      <p:sp>
        <p:nvSpPr>
          <p:cNvPr id="14" name="Rectangle 13">
            <a:extLst>
              <a:ext uri="{FF2B5EF4-FFF2-40B4-BE49-F238E27FC236}">
                <a16:creationId xmlns:a16="http://schemas.microsoft.com/office/drawing/2014/main" id="{585D8B7B-5B60-4808-A096-FB24198F96E9}"/>
              </a:ext>
            </a:extLst>
          </p:cNvPr>
          <p:cNvSpPr/>
          <p:nvPr/>
        </p:nvSpPr>
        <p:spPr>
          <a:xfrm>
            <a:off x="598883" y="5489699"/>
            <a:ext cx="7497214" cy="461665"/>
          </a:xfrm>
          <a:prstGeom prst="rect">
            <a:avLst/>
          </a:prstGeom>
        </p:spPr>
        <p:txBody>
          <a:bodyPr wrap="square">
            <a:spAutoFit/>
          </a:bodyPr>
          <a:lstStyle/>
          <a:p>
            <a:r>
              <a:rPr lang="en-US" sz="2400" b="1" dirty="0"/>
              <a:t>Srinivasa Prasad K S</a:t>
            </a:r>
            <a:endParaRPr lang="en-IN" sz="2400" b="1" dirty="0"/>
          </a:p>
        </p:txBody>
      </p:sp>
      <p:sp>
        <p:nvSpPr>
          <p:cNvPr id="15" name="Rectangle 14">
            <a:extLst>
              <a:ext uri="{FF2B5EF4-FFF2-40B4-BE49-F238E27FC236}">
                <a16:creationId xmlns:a16="http://schemas.microsoft.com/office/drawing/2014/main" id="{743662B4-0C28-4203-AEB1-4CC1644B8226}"/>
              </a:ext>
            </a:extLst>
          </p:cNvPr>
          <p:cNvSpPr/>
          <p:nvPr/>
        </p:nvSpPr>
        <p:spPr>
          <a:xfrm>
            <a:off x="598883" y="5887304"/>
            <a:ext cx="7497214" cy="400110"/>
          </a:xfrm>
          <a:prstGeom prst="rect">
            <a:avLst/>
          </a:prstGeom>
        </p:spPr>
        <p:txBody>
          <a:bodyPr wrap="square">
            <a:spAutoFit/>
          </a:bodyPr>
          <a:lstStyle/>
          <a:p>
            <a:r>
              <a:rPr lang="en-US" sz="2000" dirty="0"/>
              <a:t>Department of Mechanical Engineering</a:t>
            </a:r>
            <a:endParaRPr lang="en-IN" sz="2000" dirty="0"/>
          </a:p>
        </p:txBody>
      </p:sp>
      <p:grpSp>
        <p:nvGrpSpPr>
          <p:cNvPr id="20" name="Group 19">
            <a:extLst>
              <a:ext uri="{FF2B5EF4-FFF2-40B4-BE49-F238E27FC236}">
                <a16:creationId xmlns:a16="http://schemas.microsoft.com/office/drawing/2014/main" id="{87008925-27BE-4F37-8F3C-D51A4CE1017D}"/>
              </a:ext>
            </a:extLst>
          </p:cNvPr>
          <p:cNvGrpSpPr/>
          <p:nvPr/>
        </p:nvGrpSpPr>
        <p:grpSpPr>
          <a:xfrm>
            <a:off x="313844" y="5489699"/>
            <a:ext cx="1066895" cy="1078155"/>
            <a:chOff x="313844" y="5489699"/>
            <a:chExt cx="1066895" cy="1078155"/>
          </a:xfrm>
          <a:solidFill>
            <a:schemeClr val="accent2">
              <a:lumMod val="60000"/>
              <a:lumOff val="40000"/>
            </a:schemeClr>
          </a:solidFill>
        </p:grpSpPr>
        <p:sp>
          <p:nvSpPr>
            <p:cNvPr id="24" name="Rectangle 23">
              <a:extLst>
                <a:ext uri="{FF2B5EF4-FFF2-40B4-BE49-F238E27FC236}">
                  <a16:creationId xmlns:a16="http://schemas.microsoft.com/office/drawing/2014/main" id="{D05F1195-3C1E-433F-AC45-B08B7F507642}"/>
                </a:ext>
              </a:extLst>
            </p:cNvPr>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4DA4F79B-7A52-499C-A65E-A51F3EDF5C3E}"/>
                </a:ext>
              </a:extLst>
            </p:cNvPr>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6" name="Straight Connector 15">
            <a:extLst>
              <a:ext uri="{FF2B5EF4-FFF2-40B4-BE49-F238E27FC236}">
                <a16:creationId xmlns:a16="http://schemas.microsoft.com/office/drawing/2014/main" id="{DD6B6443-C2DA-47C3-A986-5EE935046CC9}"/>
              </a:ext>
            </a:extLst>
          </p:cNvPr>
          <p:cNvCxnSpPr>
            <a:cxnSpLocks/>
          </p:cNvCxnSpPr>
          <p:nvPr/>
        </p:nvCxnSpPr>
        <p:spPr>
          <a:xfrm flipV="1">
            <a:off x="0" y="2596822"/>
            <a:ext cx="7904054" cy="68537"/>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8449" y="0"/>
            <a:ext cx="1533525" cy="1533525"/>
          </a:xfrm>
          <a:prstGeom prst="rect">
            <a:avLst/>
          </a:prstGeom>
        </p:spPr>
      </p:pic>
    </p:spTree>
    <p:extLst>
      <p:ext uri="{BB962C8B-B14F-4D97-AF65-F5344CB8AC3E}">
        <p14:creationId xmlns:p14="http://schemas.microsoft.com/office/powerpoint/2010/main" val="3459363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8947086" cy="8402300"/>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INTRODUCTION TO POWER TRANMISSION DRIVES</a:t>
            </a: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Power transmission drives are mainly used to transmit power from one shaft to another which rotate at the same speed or at different speeds.</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 There are two types of drives – </a:t>
            </a:r>
            <a:r>
              <a:rPr lang="en-IN" sz="2000" b="1" dirty="0">
                <a:latin typeface="Times New Roman" panose="02020603050405020304" pitchFamily="18" charset="0"/>
                <a:cs typeface="Times New Roman" panose="02020603050405020304" pitchFamily="18" charset="0"/>
              </a:rPr>
              <a:t>rigid and flexible</a:t>
            </a:r>
            <a:r>
              <a:rPr lang="en-IN" sz="2000" dirty="0">
                <a:latin typeface="Times New Roman" panose="02020603050405020304" pitchFamily="18" charset="0"/>
                <a:cs typeface="Times New Roman" panose="02020603050405020304" pitchFamily="18" charset="0"/>
              </a:rPr>
              <a:t>.</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In flexible drives, there is an intermediate link such as </a:t>
            </a:r>
            <a:r>
              <a:rPr lang="en-IN" sz="2000" b="1" dirty="0">
                <a:latin typeface="Times New Roman" panose="02020603050405020304" pitchFamily="18" charset="0"/>
                <a:cs typeface="Times New Roman" panose="02020603050405020304" pitchFamily="18" charset="0"/>
              </a:rPr>
              <a:t>belt, rope or chain </a:t>
            </a:r>
            <a:r>
              <a:rPr lang="en-IN" sz="2000" dirty="0">
                <a:latin typeface="Times New Roman" panose="02020603050405020304" pitchFamily="18" charset="0"/>
                <a:cs typeface="Times New Roman" panose="02020603050405020304" pitchFamily="18" charset="0"/>
              </a:rPr>
              <a:t>between the driving and the driven shafts. Since the link is flexible, the drives are called ‘</a:t>
            </a:r>
            <a:r>
              <a:rPr lang="en-IN" sz="2000" b="1" dirty="0">
                <a:latin typeface="Times New Roman" panose="02020603050405020304" pitchFamily="18" charset="0"/>
                <a:cs typeface="Times New Roman" panose="02020603050405020304" pitchFamily="18" charset="0"/>
              </a:rPr>
              <a:t>flexible</a:t>
            </a:r>
            <a:r>
              <a:rPr lang="en-IN" sz="2000" dirty="0">
                <a:latin typeface="Times New Roman" panose="02020603050405020304" pitchFamily="18" charset="0"/>
                <a:cs typeface="Times New Roman" panose="02020603050405020304" pitchFamily="18" charset="0"/>
              </a:rPr>
              <a:t>’ drives. </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The rotary motion of the driving shaft is first converted into </a:t>
            </a:r>
            <a:r>
              <a:rPr lang="en-IN" sz="2000" dirty="0" err="1">
                <a:latin typeface="Times New Roman" panose="02020603050405020304" pitchFamily="18" charset="0"/>
                <a:cs typeface="Times New Roman" panose="02020603050405020304" pitchFamily="18" charset="0"/>
              </a:rPr>
              <a:t>translatory</a:t>
            </a:r>
            <a:r>
              <a:rPr lang="en-IN" sz="2000" dirty="0">
                <a:latin typeface="Times New Roman" panose="02020603050405020304" pitchFamily="18" charset="0"/>
                <a:cs typeface="Times New Roman" panose="02020603050405020304" pitchFamily="18" charset="0"/>
              </a:rPr>
              <a:t> motion of the belt or chain and then again converted into rotary motion of the driven shaft.</a:t>
            </a:r>
          </a:p>
          <a:p>
            <a:pPr algn="just"/>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In rigid drives like </a:t>
            </a:r>
            <a:r>
              <a:rPr lang="en-IN" sz="2000" b="1" dirty="0">
                <a:latin typeface="Times New Roman" panose="02020603050405020304" pitchFamily="18" charset="0"/>
                <a:cs typeface="Times New Roman" panose="02020603050405020304" pitchFamily="18" charset="0"/>
              </a:rPr>
              <a:t>gear </a:t>
            </a:r>
            <a:r>
              <a:rPr lang="en-IN" sz="2000" dirty="0">
                <a:latin typeface="Times New Roman" panose="02020603050405020304" pitchFamily="18" charset="0"/>
                <a:cs typeface="Times New Roman" panose="02020603050405020304" pitchFamily="18" charset="0"/>
              </a:rPr>
              <a:t>drives, there is direct contact between the driving and the driven shafts through the drive. </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The rotary motion of the driving shaft is directly converted into rotary motion of the driven shaft. </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endParaRPr lang="en-IN"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pic>
        <p:nvPicPr>
          <p:cNvPr id="12" name="Picture 11">
            <a:extLst>
              <a:ext uri="{FF2B5EF4-FFF2-40B4-BE49-F238E27FC236}">
                <a16:creationId xmlns:a16="http://schemas.microsoft.com/office/drawing/2014/main" id="{19995457-0D7F-4D97-9198-969F70B89C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8878" y="2024230"/>
            <a:ext cx="2800350" cy="1595217"/>
          </a:xfrm>
          <a:prstGeom prst="rect">
            <a:avLst/>
          </a:prstGeom>
        </p:spPr>
      </p:pic>
      <p:pic>
        <p:nvPicPr>
          <p:cNvPr id="13" name="Picture 2" descr="C:\Users\satheesh\Desktop\gold-brass-gear-cogs-animated-5.gif">
            <a:extLst>
              <a:ext uri="{FF2B5EF4-FFF2-40B4-BE49-F238E27FC236}">
                <a16:creationId xmlns:a16="http://schemas.microsoft.com/office/drawing/2014/main" id="{7AE289F1-0A4A-42E6-A1C4-BBFC72CBD5C3}"/>
              </a:ext>
            </a:extLst>
          </p:cNvPr>
          <p:cNvPicPr>
            <a:picLocks noChangeAspect="1" noChangeArrowheads="1" noCrop="1"/>
          </p:cNvPicPr>
          <p:nvPr/>
        </p:nvPicPr>
        <p:blipFill>
          <a:blip r:embed="rId5"/>
          <a:srcRect/>
          <a:stretch>
            <a:fillRect/>
          </a:stretch>
        </p:blipFill>
        <p:spPr bwMode="auto">
          <a:xfrm>
            <a:off x="9115425" y="4122287"/>
            <a:ext cx="2891069" cy="2228532"/>
          </a:xfrm>
          <a:prstGeom prst="rect">
            <a:avLst/>
          </a:prstGeom>
          <a:noFill/>
        </p:spPr>
      </p:pic>
    </p:spTree>
    <p:extLst>
      <p:ext uri="{BB962C8B-B14F-4D97-AF65-F5344CB8AC3E}">
        <p14:creationId xmlns:p14="http://schemas.microsoft.com/office/powerpoint/2010/main" val="31675953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8" y="1343779"/>
            <a:ext cx="10532999" cy="5324535"/>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BELT DRIVES</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Belts are used to transmit power between two shafts by means of</a:t>
            </a:r>
            <a:r>
              <a:rPr lang="en-IN" sz="2000" b="1" dirty="0">
                <a:latin typeface="Times New Roman" panose="02020603050405020304" pitchFamily="18" charset="0"/>
                <a:cs typeface="Times New Roman" panose="02020603050405020304" pitchFamily="18" charset="0"/>
              </a:rPr>
              <a:t> friction</a:t>
            </a:r>
            <a:r>
              <a:rPr lang="en-IN" sz="2000" dirty="0">
                <a:latin typeface="Times New Roman" panose="02020603050405020304" pitchFamily="18" charset="0"/>
                <a:cs typeface="Times New Roman" panose="02020603050405020304" pitchFamily="18" charset="0"/>
              </a:rPr>
              <a:t>.</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A belt drive consists of three elements – driving and driven pulleys and an endless belt, which envelopes them. The belt is kept in tension so that  motion of one pulley is transferred to the other without slip. It is used when the distance between the shafts is large. </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endParaRPr lang="en-IN"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pic>
        <p:nvPicPr>
          <p:cNvPr id="4" name="Picture 3"/>
          <p:cNvPicPr>
            <a:picLocks noChangeAspect="1"/>
          </p:cNvPicPr>
          <p:nvPr/>
        </p:nvPicPr>
        <p:blipFill>
          <a:blip r:embed="rId4"/>
          <a:stretch>
            <a:fillRect/>
          </a:stretch>
        </p:blipFill>
        <p:spPr>
          <a:xfrm>
            <a:off x="3247493" y="3565045"/>
            <a:ext cx="4642832" cy="3058373"/>
          </a:xfrm>
          <a:prstGeom prst="rect">
            <a:avLst/>
          </a:prstGeom>
        </p:spPr>
      </p:pic>
    </p:spTree>
    <p:extLst>
      <p:ext uri="{BB962C8B-B14F-4D97-AF65-F5344CB8AC3E}">
        <p14:creationId xmlns:p14="http://schemas.microsoft.com/office/powerpoint/2010/main" val="1892250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8" y="1343779"/>
            <a:ext cx="10532999" cy="5632311"/>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BELT DRIVES</a:t>
            </a:r>
          </a:p>
          <a:p>
            <a:pPr algn="just"/>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Depending upon the shape of the cross – section, belts are classified as – </a:t>
            </a:r>
          </a:p>
          <a:p>
            <a:pPr algn="just"/>
            <a:r>
              <a:rPr lang="en-IN" sz="2000" dirty="0">
                <a:latin typeface="Times New Roman" panose="02020603050405020304" pitchFamily="18" charset="0"/>
                <a:cs typeface="Times New Roman" panose="02020603050405020304" pitchFamily="18" charset="0"/>
              </a:rPr>
              <a:t>     </a:t>
            </a:r>
          </a:p>
          <a:p>
            <a:pPr algn="just"/>
            <a:r>
              <a:rPr lang="en-IN" sz="2000" dirty="0">
                <a:latin typeface="Times New Roman" panose="02020603050405020304" pitchFamily="18" charset="0"/>
                <a:cs typeface="Times New Roman" panose="02020603050405020304" pitchFamily="18" charset="0"/>
              </a:rPr>
              <a:t>     </a:t>
            </a:r>
            <a:r>
              <a:rPr lang="en-IN" sz="2000" b="1" dirty="0">
                <a:latin typeface="Times New Roman" panose="02020603050405020304" pitchFamily="18" charset="0"/>
                <a:cs typeface="Times New Roman" panose="02020603050405020304" pitchFamily="18" charset="0"/>
              </a:rPr>
              <a:t>1) Flat belts</a:t>
            </a:r>
          </a:p>
          <a:p>
            <a:pPr algn="just"/>
            <a:r>
              <a:rPr lang="en-IN" sz="2000" b="1" dirty="0">
                <a:latin typeface="Times New Roman" panose="02020603050405020304" pitchFamily="18" charset="0"/>
                <a:cs typeface="Times New Roman" panose="02020603050405020304" pitchFamily="18" charset="0"/>
              </a:rPr>
              <a:t>     </a:t>
            </a:r>
          </a:p>
          <a:p>
            <a:pPr algn="just"/>
            <a:r>
              <a:rPr lang="en-IN" sz="2000" b="1" dirty="0">
                <a:latin typeface="Times New Roman" panose="02020603050405020304" pitchFamily="18" charset="0"/>
                <a:cs typeface="Times New Roman" panose="02020603050405020304" pitchFamily="18" charset="0"/>
              </a:rPr>
              <a:t>     2) V belts</a:t>
            </a:r>
          </a:p>
          <a:p>
            <a:pPr algn="just"/>
            <a:r>
              <a:rPr lang="en-IN" sz="2000" b="1" dirty="0">
                <a:latin typeface="Times New Roman" panose="02020603050405020304" pitchFamily="18" charset="0"/>
                <a:cs typeface="Times New Roman" panose="02020603050405020304" pitchFamily="18" charset="0"/>
              </a:rPr>
              <a:t>     </a:t>
            </a:r>
          </a:p>
          <a:p>
            <a:pPr algn="just"/>
            <a:r>
              <a:rPr lang="en-IN" sz="2000" b="1" dirty="0">
                <a:latin typeface="Times New Roman" panose="02020603050405020304" pitchFamily="18" charset="0"/>
                <a:cs typeface="Times New Roman" panose="02020603050405020304" pitchFamily="18" charset="0"/>
              </a:rPr>
              <a:t>     3) Round belts      </a:t>
            </a:r>
          </a:p>
          <a:p>
            <a:pPr marL="342900" indent="-342900" algn="just">
              <a:buFont typeface="Wingdings" panose="05000000000000000000" pitchFamily="2" charset="2"/>
              <a:buChar char="Ø"/>
            </a:pPr>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endParaRPr lang="en-IN"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spTree>
    <p:extLst>
      <p:ext uri="{BB962C8B-B14F-4D97-AF65-F5344CB8AC3E}">
        <p14:creationId xmlns:p14="http://schemas.microsoft.com/office/powerpoint/2010/main" val="4159056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8CE83B1-4814-4C9B-8095-7F6242756005}"/>
              </a:ext>
            </a:extLst>
          </p:cNvPr>
          <p:cNvSpPr/>
          <p:nvPr/>
        </p:nvSpPr>
        <p:spPr>
          <a:xfrm>
            <a:off x="393111" y="252240"/>
            <a:ext cx="7497214" cy="461665"/>
          </a:xfrm>
          <a:prstGeom prst="rect">
            <a:avLst/>
          </a:prstGeom>
        </p:spPr>
        <p:txBody>
          <a:bodyPr wrap="square">
            <a:spAutoFit/>
          </a:bodyPr>
          <a:lstStyle/>
          <a:p>
            <a:r>
              <a:rPr lang="en-US" sz="2400" b="1" dirty="0">
                <a:solidFill>
                  <a:schemeClr val="accent1">
                    <a:lumMod val="75000"/>
                  </a:schemeClr>
                </a:solidFill>
              </a:rPr>
              <a:t>MECHANICAL ENGINEERING SCIENCE </a:t>
            </a:r>
          </a:p>
        </p:txBody>
      </p:sp>
      <p:sp>
        <p:nvSpPr>
          <p:cNvPr id="11" name="Rectangle 10">
            <a:extLst>
              <a:ext uri="{FF2B5EF4-FFF2-40B4-BE49-F238E27FC236}">
                <a16:creationId xmlns:a16="http://schemas.microsoft.com/office/drawing/2014/main" id="{34A18499-D267-4FCA-9273-61437F78472C}"/>
              </a:ext>
            </a:extLst>
          </p:cNvPr>
          <p:cNvSpPr/>
          <p:nvPr/>
        </p:nvSpPr>
        <p:spPr>
          <a:xfrm>
            <a:off x="168339" y="1343779"/>
            <a:ext cx="11075924" cy="4401205"/>
          </a:xfrm>
          <a:prstGeom prst="rect">
            <a:avLst/>
          </a:prstGeom>
        </p:spPr>
        <p:txBody>
          <a:bodyPr wrap="square">
            <a:spAutoFit/>
          </a:bodyPr>
          <a:lstStyle/>
          <a:p>
            <a:pPr algn="just"/>
            <a:r>
              <a:rPr lang="en-IN" sz="2000" b="1" u="sng" dirty="0">
                <a:latin typeface="Times New Roman" panose="02020603050405020304" pitchFamily="18" charset="0"/>
                <a:cs typeface="Times New Roman" panose="02020603050405020304" pitchFamily="18" charset="0"/>
              </a:rPr>
              <a:t>BELT DRIVES</a:t>
            </a:r>
          </a:p>
          <a:p>
            <a:pPr algn="just"/>
            <a:endParaRPr lang="en-IN" sz="2000" b="1" u="sng" dirty="0">
              <a:latin typeface="Times New Roman" panose="02020603050405020304" pitchFamily="18" charset="0"/>
              <a:cs typeface="Times New Roman" panose="02020603050405020304" pitchFamily="18" charset="0"/>
            </a:endParaRPr>
          </a:p>
          <a:p>
            <a:pPr algn="just"/>
            <a:r>
              <a:rPr lang="en-IN" sz="2000" b="1" u="sng" dirty="0">
                <a:latin typeface="Times New Roman" panose="02020603050405020304" pitchFamily="18" charset="0"/>
                <a:cs typeface="Times New Roman" panose="02020603050405020304" pitchFamily="18" charset="0"/>
              </a:rPr>
              <a:t>Flat belts </a:t>
            </a:r>
          </a:p>
          <a:p>
            <a:pPr algn="just"/>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IN" sz="2000" dirty="0">
                <a:latin typeface="Times New Roman" panose="02020603050405020304" pitchFamily="18" charset="0"/>
                <a:cs typeface="Times New Roman" panose="02020603050405020304" pitchFamily="18" charset="0"/>
              </a:rPr>
              <a:t>These belts have rectangular cross section and the rim of the pulley is slightly crowned which helps to keep the belt running centrally on the pulley rim. </a:t>
            </a: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IN" sz="2000" b="1" u="sng" dirty="0">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endParaRPr lang="en-IN" sz="2000" b="1" u="sng"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4175" y="105203"/>
            <a:ext cx="1555053" cy="1555053"/>
          </a:xfrm>
          <a:prstGeom prst="rect">
            <a:avLst/>
          </a:prstGeom>
        </p:spPr>
      </p:pic>
      <p:sp>
        <p:nvSpPr>
          <p:cNvPr id="9" name="Rectangle 8">
            <a:extLst>
              <a:ext uri="{FF2B5EF4-FFF2-40B4-BE49-F238E27FC236}">
                <a16:creationId xmlns:a16="http://schemas.microsoft.com/office/drawing/2014/main" id="{620A7DEA-950C-4954-B3B7-2672370FABF4}"/>
              </a:ext>
            </a:extLst>
          </p:cNvPr>
          <p:cNvSpPr/>
          <p:nvPr/>
        </p:nvSpPr>
        <p:spPr>
          <a:xfrm>
            <a:off x="371880" y="651898"/>
            <a:ext cx="7999758" cy="461665"/>
          </a:xfrm>
          <a:prstGeom prst="rect">
            <a:avLst/>
          </a:prstGeom>
        </p:spPr>
        <p:txBody>
          <a:bodyPr wrap="square">
            <a:spAutoFit/>
          </a:bodyPr>
          <a:lstStyle/>
          <a:p>
            <a:r>
              <a:rPr lang="en-IN" sz="2400" b="1" dirty="0">
                <a:solidFill>
                  <a:schemeClr val="accent2">
                    <a:lumMod val="75000"/>
                  </a:schemeClr>
                </a:solidFill>
              </a:rPr>
              <a:t>POWER TRANSMISSION </a:t>
            </a:r>
          </a:p>
        </p:txBody>
      </p:sp>
      <p:pic>
        <p:nvPicPr>
          <p:cNvPr id="12" name="Picture 11">
            <a:extLst>
              <a:ext uri="{FF2B5EF4-FFF2-40B4-BE49-F238E27FC236}">
                <a16:creationId xmlns:a16="http://schemas.microsoft.com/office/drawing/2014/main" id="{8E2A43E6-B678-48DA-9E6F-033B26F05C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6866" y="4477568"/>
            <a:ext cx="3733459" cy="2138314"/>
          </a:xfrm>
          <a:prstGeom prst="rect">
            <a:avLst/>
          </a:prstGeom>
        </p:spPr>
      </p:pic>
      <p:pic>
        <p:nvPicPr>
          <p:cNvPr id="13" name="Picture 12">
            <a:extLst>
              <a:ext uri="{FF2B5EF4-FFF2-40B4-BE49-F238E27FC236}">
                <a16:creationId xmlns:a16="http://schemas.microsoft.com/office/drawing/2014/main" id="{7A0417F0-6121-4C57-8B1F-EF76CC2E37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827" y="4235450"/>
            <a:ext cx="2622550" cy="262255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84777" y="4477568"/>
            <a:ext cx="3151813" cy="2093913"/>
          </a:xfrm>
          <a:prstGeom prst="rect">
            <a:avLst/>
          </a:prstGeom>
        </p:spPr>
      </p:pic>
    </p:spTree>
    <p:extLst>
      <p:ext uri="{BB962C8B-B14F-4D97-AF65-F5344CB8AC3E}">
        <p14:creationId xmlns:p14="http://schemas.microsoft.com/office/powerpoint/2010/main" val="40367288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20204</TotalTime>
  <Words>13932</Words>
  <Application>Microsoft Office PowerPoint</Application>
  <PresentationFormat>Widescreen</PresentationFormat>
  <Paragraphs>2266</Paragraphs>
  <Slides>167</Slides>
  <Notes>162</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167</vt:i4>
      </vt:variant>
    </vt:vector>
  </HeadingPairs>
  <TitlesOfParts>
    <vt:vector size="176" baseType="lpstr">
      <vt:lpstr>Arial</vt:lpstr>
      <vt:lpstr>Calibri</vt:lpstr>
      <vt:lpstr>Calibri Light</vt:lpstr>
      <vt:lpstr>Cambria Math</vt:lpstr>
      <vt:lpstr>Symbol</vt:lpstr>
      <vt:lpstr>Times New Roman</vt:lpstr>
      <vt:lpstr>Wingdings</vt:lpstr>
      <vt:lpstr>Office Theme</vt:lpstr>
      <vt:lpstr>Solid Edge Draft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Krishna Venkataram</dc:creator>
  <cp:lastModifiedBy>Karthik</cp:lastModifiedBy>
  <cp:revision>964</cp:revision>
  <dcterms:created xsi:type="dcterms:W3CDTF">2020-06-03T14:19:11Z</dcterms:created>
  <dcterms:modified xsi:type="dcterms:W3CDTF">2024-11-07T06:21:44Z</dcterms:modified>
</cp:coreProperties>
</file>